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6861" r:id="rId3"/>
    <p:sldId id="6876" r:id="rId4"/>
    <p:sldId id="260" r:id="rId5"/>
    <p:sldId id="6843" r:id="rId6"/>
    <p:sldId id="6875" r:id="rId7"/>
    <p:sldId id="6877" r:id="rId8"/>
    <p:sldId id="258" r:id="rId9"/>
    <p:sldId id="25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B66"/>
    <a:srgbClr val="0CBEEA"/>
    <a:srgbClr val="F7921E"/>
    <a:srgbClr val="EE4074"/>
    <a:srgbClr val="002E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71811" autoAdjust="0"/>
  </p:normalViewPr>
  <p:slideViewPr>
    <p:cSldViewPr snapToGrid="0">
      <p:cViewPr varScale="1">
        <p:scale>
          <a:sx n="61" d="100"/>
          <a:sy n="61" d="100"/>
        </p:scale>
        <p:origin x="1758" y="66"/>
      </p:cViewPr>
      <p:guideLst/>
    </p:cSldViewPr>
  </p:slideViewPr>
  <p:notesTextViewPr>
    <p:cViewPr>
      <p:scale>
        <a:sx n="1" d="1"/>
        <a:sy n="1" d="1"/>
      </p:scale>
      <p:origin x="0" y="-66"/>
    </p:cViewPr>
  </p:notesTextViewPr>
  <p:notesViewPr>
    <p:cSldViewPr snapToGrid="0">
      <p:cViewPr varScale="1">
        <p:scale>
          <a:sx n="64" d="100"/>
          <a:sy n="64" d="100"/>
        </p:scale>
        <p:origin x="342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Investment</a:t>
            </a:r>
            <a:r>
              <a:rPr lang="en-US" dirty="0">
                <a:solidFill>
                  <a:schemeClr val="tx1"/>
                </a:solidFill>
              </a:rPr>
              <a:t> Breakdown</a:t>
            </a:r>
          </a:p>
        </c:rich>
      </c:tx>
      <c:layout>
        <c:manualLayout>
          <c:xMode val="edge"/>
          <c:yMode val="edge"/>
          <c:x val="0.3543520111646488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dPt>
            <c:idx val="0"/>
            <c:bubble3D val="0"/>
            <c:spPr>
              <a:solidFill>
                <a:srgbClr val="0CBEE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37-4109-AA44-EA64871CF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37-4109-AA44-EA64871CF9BC}"/>
              </c:ext>
            </c:extLst>
          </c:dPt>
          <c:dPt>
            <c:idx val="2"/>
            <c:bubble3D val="0"/>
            <c:spPr>
              <a:solidFill>
                <a:srgbClr val="EE407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B5-4836-882B-B9334E636FDC}"/>
              </c:ext>
            </c:extLst>
          </c:dPt>
          <c:dLbls>
            <c:dLbl>
              <c:idx val="0"/>
              <c:layout>
                <c:manualLayout>
                  <c:x val="-0.33190351045933658"/>
                  <c:y val="5.18580166854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37-4109-AA44-EA64871CF9BC}"/>
                </c:ext>
              </c:extLst>
            </c:dLbl>
            <c:dLbl>
              <c:idx val="1"/>
              <c:layout>
                <c:manualLayout>
                  <c:x val="-2.5002144512999064E-2"/>
                  <c:y val="-0.14793654246357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7-4109-AA44-EA64871CF9BC}"/>
                </c:ext>
              </c:extLst>
            </c:dLbl>
            <c:dLbl>
              <c:idx val="2"/>
              <c:layout>
                <c:manualLayout>
                  <c:x val="0.24849095903599905"/>
                  <c:y val="-1.90146991068897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8C59CF-53E9-4F26-8D73-ADA57B40C6E8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B5-4836-882B-B9334E636FD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Students-HS &amp; Transfer</c:v>
                </c:pt>
                <c:pt idx="1">
                  <c:v>Masters' Candidates</c:v>
                </c:pt>
                <c:pt idx="2">
                  <c:v>Adult Learners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1106</c:v>
                </c:pt>
                <c:pt idx="1">
                  <c:v>115</c:v>
                </c:pt>
                <c:pt idx="2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1-44BC-B67B-625F630A632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0.2986</cdr:x>
      <cdr:y>0.063</cdr:y>
    </cdr:from>
    <cdr:to>
      <cdr:x>0.7014</cdr:x>
      <cdr:y>0.13705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3DD5000-33DC-4102-9389-471E5C2B5932}"/>
            </a:ext>
          </a:extLst>
        </cdr:cNvPr>
        <cdr:cNvSpPr txBox="1"/>
      </cdr:nvSpPr>
      <cdr:spPr>
        <a:xfrm xmlns:a="http://schemas.openxmlformats.org/drawingml/2006/main">
          <a:off x="3304841" y="284414"/>
          <a:ext cx="4458107" cy="334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100% Investment in Equitable Student Success </a:t>
          </a:r>
        </a:p>
      </cdr:txBody>
    </cdr:sp>
  </cdr:relSizeAnchor>
  <cdr:relSizeAnchor xmlns:cdr="http://schemas.openxmlformats.org/drawingml/2006/chartDrawing">
    <cdr:from>
      <cdr:x>0.40849</cdr:x>
      <cdr:y>0.22897</cdr:y>
    </cdr:from>
    <cdr:to>
      <cdr:x>0.51718</cdr:x>
      <cdr:y>0.50181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32BF47EB-FDC4-479D-89B9-D48CC1499479}"/>
            </a:ext>
          </a:extLst>
        </cdr:cNvPr>
        <cdr:cNvSpPr txBox="1"/>
      </cdr:nvSpPr>
      <cdr:spPr>
        <a:xfrm xmlns:a="http://schemas.openxmlformats.org/drawingml/2006/main">
          <a:off x="4614417" y="1065250"/>
          <a:ext cx="1227792" cy="12693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/>
          </a:pPr>
          <a:r>
            <a:rPr lang="en-US" sz="1400" b="1" dirty="0">
              <a:solidFill>
                <a:prstClr val="black"/>
              </a:solidFill>
            </a:rPr>
            <a:t>190 </a:t>
          </a:r>
          <a:br>
            <a:rPr lang="en-US" sz="1400" b="1" dirty="0">
              <a:solidFill>
                <a:prstClr val="black"/>
              </a:solidFill>
            </a:rPr>
          </a:br>
          <a:r>
            <a:rPr lang="en-US" sz="1400" b="1" dirty="0">
              <a:solidFill>
                <a:prstClr val="black"/>
              </a:solidFill>
            </a:rPr>
            <a:t>Adult Learners </a:t>
          </a:r>
          <a:br>
            <a:rPr lang="en-US" sz="1400" b="1" dirty="0">
              <a:solidFill>
                <a:prstClr val="black"/>
              </a:solidFill>
            </a:rPr>
          </a:br>
          <a:r>
            <a:rPr lang="en-US" sz="1400" b="1" dirty="0">
              <a:solidFill>
                <a:prstClr val="black"/>
              </a:solidFill>
            </a:rPr>
            <a:t>9.4%</a:t>
          </a:r>
        </a:p>
        <a:p xmlns:a="http://schemas.openxmlformats.org/drawingml/2006/main">
          <a:pPr marL="0" marR="0" lvl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orbel" panose="020B0503020204020204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0.37922</cdr:x>
      <cdr:y>0.80434</cdr:y>
    </cdr:from>
    <cdr:to>
      <cdr:x>0.38915</cdr:x>
      <cdr:y>0.90773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8752D02-58EE-49B9-AD1D-6311D7C435A7}"/>
            </a:ext>
          </a:extLst>
        </cdr:cNvPr>
        <cdr:cNvCxnSpPr/>
      </cdr:nvCxnSpPr>
      <cdr:spPr>
        <a:xfrm xmlns:a="http://schemas.openxmlformats.org/drawingml/2006/main" flipH="1">
          <a:off x="4199030" y="3629316"/>
          <a:ext cx="109926" cy="4665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8EC510-0B8F-4342-9B15-2474BFC84A3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3F4E7D-9FB3-4995-84EF-0A55104C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4E7D-9FB3-4995-84EF-0A55104C7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4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4E7D-9FB3-4995-84EF-0A55104C7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7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4E7D-9FB3-4995-84EF-0A55104C7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6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$      9,501,188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K-12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46%</a:t>
            </a:r>
            <a:r>
              <a:rPr lang="en-US" sz="1800" dirty="0"/>
              <a:t> </a:t>
            </a:r>
          </a:p>
          <a:p>
            <a:pPr defTabSz="931774"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postsecondary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54%</a:t>
            </a:r>
            <a:endParaRPr lang="en-US" sz="1800" dirty="0"/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K-12 HS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$  4,383,325 46%</a:t>
            </a:r>
            <a:r>
              <a:rPr lang="en-US" dirty="0"/>
              <a:t>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comm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coll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$  1,875,043 20%</a:t>
            </a:r>
            <a:r>
              <a:rPr lang="en-US" dirty="0"/>
              <a:t>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4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yr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public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$     890,000 9%</a:t>
            </a:r>
            <a:r>
              <a:rPr lang="en-US" dirty="0"/>
              <a:t>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4yr private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$  1,919,320 20%</a:t>
            </a:r>
            <a:r>
              <a:rPr lang="en-US" dirty="0"/>
              <a:t>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other </a:t>
            </a:r>
            <a:r>
              <a:rPr lang="en-US" dirty="0"/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$     433,500 5%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4E7D-9FB3-4995-84EF-0A55104C7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Total 2141         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5.4% teachers (#115)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94.6% student (#2026)                                                    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(90.6% hs#1836; 9.4% adult learners #190)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100% student investment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Investment Students-2026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HS &amp; Transfer 1836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Masters' Candidates 115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Adult Learners 190 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31774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Great news! These proposal commitments are not inclusive of teachers, faculty, staff participating in trainings/PD and REI PD to faculty, staff, teachers, admin, community - est. &gt;1000; </a:t>
            </a:r>
          </a:p>
          <a:p>
            <a:pPr defTabSz="931774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Round 2 proposals under development including the virtual DE Hub; and Bridge-Type Programs, collectively &gt;1000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4739">
              <a:defRPr/>
            </a:pPr>
            <a:fld id="{BBD7ED7C-5533-4C8D-A106-BFB568C4823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842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4E7D-9FB3-4995-84EF-0A55104C7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4E7D-9FB3-4995-84EF-0A55104C7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4E7D-9FB3-4995-84EF-0A55104C7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4E7D-9FB3-4995-84EF-0A55104C7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6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414D-CA0A-497B-A67F-475794A84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7FF12-04A9-4D4D-A8FC-0324EE3BF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B1333-9424-437D-98E6-FCC832A0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F0BC8-BD1F-4F31-BADF-1B142073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7919-D826-47D4-A309-3CF1C5AE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ECA5-AA0A-4997-BF04-47B3E023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716C0-B8C5-4E03-9F0A-A6148893F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6791-640E-4771-9866-803A6418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DA76-C56F-43FA-A228-6B882B9C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96493-8992-474D-B795-C876406E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2F18B-30B7-4211-AFE2-C1CD72508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21D51-6608-4FC6-8E52-4D82B736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81FA-6ADF-4EA5-B5A9-6F72BF37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157CF-4884-4905-9211-92C5947B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B4A8-98F6-4A54-91C7-10BB284B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5BE7-7B20-4864-8119-EA5E7399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EDA-32E5-4515-8CF7-A378AC6D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360B-FD8A-4C07-A93C-FBDBAED8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0A23-F0BA-4EC1-AF83-FD9BE99F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8D18-1466-4B8C-90FB-0FEBB51E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3CCD-A623-4812-A1B8-00B933B4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6AF65-184E-4503-8193-EA4D90D9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0A814-E2DA-4802-B157-950E957D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ED446-535F-418F-8E86-EFEBFC99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6D343-ACFD-4D78-8C20-E9E5ACAA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CAFD-5FF4-4D53-9C38-E54C66AB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F2B3-FD6C-4D3B-ABBB-D0785B033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E3A14-23BE-4737-B769-C598634FB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15C5A-5324-45E0-A80B-2A467CF0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55556-A3C6-4A43-9CD1-03DF0B86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C6661-D54B-4A7F-9DD1-9E6B4282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6CFC-51BF-4F00-A759-2572B74A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1DA4F-801C-4B54-89E5-FD8467606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B1F4A-5932-4F35-8C42-C6BCC727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F84C4-7877-45B1-9B61-93EBC9AA9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1FA6F-7EBB-4407-9E94-74D01C64D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FBDBB-7AD8-4CFF-A7FA-E0AA1B0C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1D4FE-C197-4C6B-89A6-4701D202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8CE8B-CC0B-4D0D-B06E-62E1D70C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8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0494-13F9-42CC-8BD5-FD723D9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414F5-12E4-4165-A59E-B420DAB9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2886-790B-42D2-83EF-F43E723C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01718-9AD7-4EF1-B4F7-AD354CCA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C4A3-B2A7-45CA-ABA1-0F0C3892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AD114-AFCB-4C7E-95E7-78355E05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53CC7-AD4E-4866-AF9E-C273793D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2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5295-9191-40D7-BF54-4A094B49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B816-0FF9-4F22-BDCE-77631D46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11192-EFC6-4BC9-912D-F8786ACA3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C08AF-1C75-4294-BBD6-18016A31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C3EA8-7986-414B-B795-85F809EC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FF68-87DC-4AE5-8C66-D6A98920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938F-DEF0-4782-ABCF-306D5CBB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3210D-1408-47C1-AD1B-CEDFF02E6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6768-1910-4B67-9E09-81E3041A0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CE492-585F-4A31-8C0D-A32D2F2E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A264C-7754-4CD9-86CE-98F00FFC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862D6-A312-4253-A259-CCBAAB5F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91F1D-BF27-41D4-A8BF-E0B4520B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8C402-9C8B-4255-B007-FDD2FF4E9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1C557-8014-4CCA-9882-5CFF1139C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A68F-498C-4E42-B17B-F524420E476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3AC0-D824-4B96-B0D9-108AE7D6A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91DB-DEA7-4BBA-849C-C4281F169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5428-8DAD-4AA3-806E-D6FAADF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inyurl.com/yd4dk4mz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jtc_t2X7kRN40spV98rBbi7Hxu6Eggm2/view?usp=sharin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B13EF-4C58-470C-B4C7-A091687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6089"/>
            <a:ext cx="12192000" cy="1461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D4D26-8B0D-47CF-A26D-6D1343F6D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169" y="418350"/>
            <a:ext cx="9661662" cy="1902645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0FE3A61-64D5-461A-A962-7C91A2DA410A}"/>
              </a:ext>
            </a:extLst>
          </p:cNvPr>
          <p:cNvSpPr txBox="1">
            <a:spLocks/>
          </p:cNvSpPr>
          <p:nvPr/>
        </p:nvSpPr>
        <p:spPr>
          <a:xfrm>
            <a:off x="989351" y="2472267"/>
            <a:ext cx="10412428" cy="384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Fresno K-16 Collaborative Executive Steering Committee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June 4, 2021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3:00 – 4:30 pm</a:t>
            </a:r>
            <a:br>
              <a:rPr lang="en-US" sz="2600" b="1" dirty="0"/>
            </a:br>
            <a:endParaRPr lang="en-US" sz="2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Link to Meeting Materials	</a:t>
            </a:r>
            <a:r>
              <a:rPr lang="en-US" sz="35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https://tinyurl.com/yd4dk4mz</a:t>
            </a:r>
            <a:endParaRPr lang="en-US" sz="78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Chair, Dr. Carole Goldsmith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Co-Chair, Dr. </a:t>
            </a: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Saul Jimenez-Sandoval</a:t>
            </a:r>
            <a:endParaRPr lang="en-US" sz="39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B13EF-4C58-470C-B4C7-A091687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643"/>
            <a:ext cx="12192000" cy="502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D4D26-8B0D-47CF-A26D-6D1343F6D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79"/>
          <a:stretch/>
        </p:blipFill>
        <p:spPr>
          <a:xfrm>
            <a:off x="294324" y="339328"/>
            <a:ext cx="3137498" cy="965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C2DE1-57C1-4650-96D5-CDAB96281917}"/>
              </a:ext>
            </a:extLst>
          </p:cNvPr>
          <p:cNvSpPr txBox="1"/>
          <p:nvPr/>
        </p:nvSpPr>
        <p:spPr>
          <a:xfrm>
            <a:off x="1440873" y="2690336"/>
            <a:ext cx="9365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Approval of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June 4, 2021 meeting minutes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194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B13EF-4C58-470C-B4C7-A091687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643"/>
            <a:ext cx="12192000" cy="502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D4D26-8B0D-47CF-A26D-6D1343F6D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79"/>
          <a:stretch/>
        </p:blipFill>
        <p:spPr>
          <a:xfrm>
            <a:off x="294324" y="339328"/>
            <a:ext cx="3137498" cy="9650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D1BDE-7D54-4DA8-9247-99667D74E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19235"/>
              </p:ext>
            </p:extLst>
          </p:nvPr>
        </p:nvGraphicFramePr>
        <p:xfrm>
          <a:off x="733425" y="2142543"/>
          <a:ext cx="10515600" cy="36982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96364521"/>
                    </a:ext>
                  </a:extLst>
                </a:gridCol>
              </a:tblGrid>
              <a:tr h="2902045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FY Rollover Forms Due July 25, 2021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 3, 2021</a:t>
                      </a:r>
                      <a:r>
                        <a:rPr lang="en-US" sz="2400" b="1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24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Progress Report 2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summarizing student outcomes to date (Spring 2021, Summer 2021, Fall 2021 cohort enrollments).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31, 2022  </a:t>
                      </a:r>
                      <a:r>
                        <a:rPr lang="en-US" sz="2400" b="1" u="sng" strike="sngStrike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December 31, 2021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Period of performance for each grant award concludes.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15, 2022  </a:t>
                      </a:r>
                      <a:r>
                        <a:rPr lang="en-US" sz="2400" b="1" u="sng" strike="sngStrike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28, 2022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Final invoicing for expenditure through March 31, 2022 due.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15, 2022  </a:t>
                      </a:r>
                      <a:r>
                        <a:rPr lang="en-US" sz="2400" b="1" u="sng" strike="sngStrike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28, 2022</a:t>
                      </a:r>
                      <a:r>
                        <a:rPr lang="en-US" sz="2400" b="1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Final Report 3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summarizing student outcomes through the end of the performance period and projected to the end of the Academic Year 2021-22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0869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FBB9C3-1C62-4E11-BA62-31F46AB15EA6}"/>
              </a:ext>
            </a:extLst>
          </p:cNvPr>
          <p:cNvSpPr txBox="1"/>
          <p:nvPr/>
        </p:nvSpPr>
        <p:spPr>
          <a:xfrm>
            <a:off x="923925" y="1304415"/>
            <a:ext cx="4752975" cy="6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Contractual Key Dates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0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B13EF-4C58-470C-B4C7-A091687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643"/>
            <a:ext cx="12192000" cy="502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D4D26-8B0D-47CF-A26D-6D1343F6D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79"/>
          <a:stretch/>
        </p:blipFill>
        <p:spPr>
          <a:xfrm>
            <a:off x="294324" y="339328"/>
            <a:ext cx="3137498" cy="965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5ACB1-4436-43A6-B0BF-E33968779A5D}"/>
              </a:ext>
            </a:extLst>
          </p:cNvPr>
          <p:cNvSpPr txBox="1"/>
          <p:nvPr/>
        </p:nvSpPr>
        <p:spPr>
          <a:xfrm>
            <a:off x="246737" y="1482992"/>
            <a:ext cx="3902353" cy="5047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Projects by the Number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  <a:p>
            <a:pPr algn="ctr"/>
            <a:br>
              <a:rPr lang="en-US" sz="1200" b="1" dirty="0"/>
            </a:br>
            <a:r>
              <a:rPr lang="en-US" sz="2400" b="1" dirty="0"/>
              <a:t>Total Ask to Date:</a:t>
            </a:r>
          </a:p>
          <a:p>
            <a:pPr algn="ctr"/>
            <a:r>
              <a:rPr lang="en-US" sz="2800" b="1" u="sng" dirty="0"/>
              <a:t>$9,501,188</a:t>
            </a:r>
            <a:br>
              <a:rPr lang="en-US" sz="2800" b="1" dirty="0"/>
            </a:br>
            <a:endParaRPr lang="en-US" b="1" dirty="0"/>
          </a:p>
          <a:p>
            <a:pPr algn="ctr"/>
            <a:r>
              <a:rPr lang="en-US" sz="2400" b="1" dirty="0"/>
              <a:t>Remaining Availability:</a:t>
            </a:r>
          </a:p>
          <a:p>
            <a:pPr algn="ctr"/>
            <a:r>
              <a:rPr lang="en-US" sz="2800" b="1" u="sng" dirty="0"/>
              <a:t>$0</a:t>
            </a:r>
          </a:p>
          <a:p>
            <a:pPr algn="ctr"/>
            <a:br>
              <a:rPr lang="en-US" sz="2000" b="1" dirty="0"/>
            </a:br>
            <a:r>
              <a:rPr lang="en-US" sz="2800" b="1" dirty="0"/>
              <a:t>100% of the funds have been awarded to projects</a:t>
            </a:r>
            <a:endParaRPr lang="en-US" sz="1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DA8A4-4C5E-4805-8A74-CCDE3CAF6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27" y="83264"/>
            <a:ext cx="6468888" cy="66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7709-EBC0-477E-AB73-18215B7F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478239"/>
            <a:ext cx="11507189" cy="1752599"/>
          </a:xfrm>
        </p:spPr>
        <p:txBody>
          <a:bodyPr/>
          <a:lstStyle/>
          <a:p>
            <a:r>
              <a:rPr lang="en-US" dirty="0">
                <a:solidFill>
                  <a:srgbClr val="123B66"/>
                </a:solidFill>
              </a:rPr>
              <a:t>Collaborative Partner 2yr Pilot Pathway Projects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8BE251-7F0A-44D9-B3A6-2F01EC65F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378178"/>
              </p:ext>
            </p:extLst>
          </p:nvPr>
        </p:nvGraphicFramePr>
        <p:xfrm>
          <a:off x="211197" y="1830931"/>
          <a:ext cx="11067791" cy="451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BF47EB-FDC4-479D-89B9-D48CC1499479}"/>
              </a:ext>
            </a:extLst>
          </p:cNvPr>
          <p:cNvSpPr txBox="1"/>
          <p:nvPr/>
        </p:nvSpPr>
        <p:spPr>
          <a:xfrm>
            <a:off x="4126683" y="3400890"/>
            <a:ext cx="1203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orbel" panose="020B0503020204020204"/>
              </a:rPr>
              <a:t>115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Teachers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5.4%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A38BF-AC51-4117-B1F4-D234D96FC7AB}"/>
              </a:ext>
            </a:extLst>
          </p:cNvPr>
          <p:cNvSpPr txBox="1"/>
          <p:nvPr/>
        </p:nvSpPr>
        <p:spPr>
          <a:xfrm>
            <a:off x="4821056" y="4765349"/>
            <a:ext cx="2249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1136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Students- High School  &amp; Transfers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90.6%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0ABC8-7060-4020-8177-DF989AC8BEF3}"/>
              </a:ext>
            </a:extLst>
          </p:cNvPr>
          <p:cNvSpPr txBox="1"/>
          <p:nvPr/>
        </p:nvSpPr>
        <p:spPr>
          <a:xfrm>
            <a:off x="7696005" y="2932769"/>
            <a:ext cx="359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23B66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Accounting &amp; Financial Mgt.</a:t>
            </a:r>
            <a:endParaRPr lang="en-US" sz="2000" dirty="0">
              <a:solidFill>
                <a:srgbClr val="123B66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23B66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Engineering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3B66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23B66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Single Subject Teachers</a:t>
            </a:r>
            <a:endParaRPr lang="en-US" dirty="0">
              <a:solidFill>
                <a:srgbClr val="123B66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2455E-CA27-4C5E-A3A5-778F0856CC67}"/>
              </a:ext>
            </a:extLst>
          </p:cNvPr>
          <p:cNvSpPr txBox="1"/>
          <p:nvPr/>
        </p:nvSpPr>
        <p:spPr>
          <a:xfrm>
            <a:off x="402782" y="3180270"/>
            <a:ext cx="3390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Education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23B66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Dual Enrollment Teachers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3B66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(Upskilling - Master’s degrees for high school teachers to teach dual enrollment)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A77C15F2-81CD-4C1D-97EB-66A090B7FB2C}"/>
              </a:ext>
            </a:extLst>
          </p:cNvPr>
          <p:cNvSpPr/>
          <p:nvPr/>
        </p:nvSpPr>
        <p:spPr>
          <a:xfrm>
            <a:off x="7434124" y="2740056"/>
            <a:ext cx="417444" cy="13071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7DF68E-B291-490F-8263-31514AF5AC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684402" y="3393632"/>
            <a:ext cx="749722" cy="32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F0346E8-2294-4BE2-8408-4B1E10E6A9F0}"/>
              </a:ext>
            </a:extLst>
          </p:cNvPr>
          <p:cNvCxnSpPr>
            <a:cxnSpLocks/>
          </p:cNvCxnSpPr>
          <p:nvPr/>
        </p:nvCxnSpPr>
        <p:spPr>
          <a:xfrm flipV="1">
            <a:off x="5747616" y="2644396"/>
            <a:ext cx="995265" cy="131808"/>
          </a:xfrm>
          <a:prstGeom prst="bentConnector3">
            <a:avLst>
              <a:gd name="adj1" fmla="val -1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C9ED5F7-14A7-4371-86F8-FA9214C8A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92383"/>
              </p:ext>
            </p:extLst>
          </p:nvPr>
        </p:nvGraphicFramePr>
        <p:xfrm>
          <a:off x="7811185" y="4298263"/>
          <a:ext cx="4257688" cy="2005721"/>
        </p:xfrm>
        <a:graphic>
          <a:graphicData uri="http://schemas.openxmlformats.org/drawingml/2006/table">
            <a:tbl>
              <a:tblPr/>
              <a:tblGrid>
                <a:gridCol w="1694125">
                  <a:extLst>
                    <a:ext uri="{9D8B030D-6E8A-4147-A177-3AD203B41FA5}">
                      <a16:colId xmlns:a16="http://schemas.microsoft.com/office/drawing/2014/main" val="935645950"/>
                    </a:ext>
                  </a:extLst>
                </a:gridCol>
                <a:gridCol w="1163651">
                  <a:extLst>
                    <a:ext uri="{9D8B030D-6E8A-4147-A177-3AD203B41FA5}">
                      <a16:colId xmlns:a16="http://schemas.microsoft.com/office/drawing/2014/main" val="929322737"/>
                    </a:ext>
                  </a:extLst>
                </a:gridCol>
                <a:gridCol w="1399912">
                  <a:extLst>
                    <a:ext uri="{9D8B030D-6E8A-4147-A177-3AD203B41FA5}">
                      <a16:colId xmlns:a16="http://schemas.microsoft.com/office/drawing/2014/main" val="2013697897"/>
                    </a:ext>
                  </a:extLst>
                </a:gridCol>
              </a:tblGrid>
              <a:tr h="264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Investment YTD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CBEEA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CBEEA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Teachers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CBEEA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2890"/>
                  </a:ext>
                </a:extLst>
              </a:tr>
              <a:tr h="44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9,501,188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BEEA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BEEA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BEEA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68217"/>
                  </a:ext>
                </a:extLst>
              </a:tr>
              <a:tr h="4495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human touchpoints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student/ teachers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83046"/>
                  </a:ext>
                </a:extLst>
              </a:tr>
              <a:tr h="850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$4,437.73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21E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per </a:t>
                      </a:r>
                      <a:br>
                        <a:rPr lang="en-US" sz="14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ln cmpd="sng"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student/ teachers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21E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43414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6C6C23C-5235-4A24-B710-8EF62E00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5643"/>
            <a:ext cx="12192000" cy="502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9E1DE3-4EA5-43E6-8455-181B50623C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979"/>
          <a:stretch/>
        </p:blipFill>
        <p:spPr>
          <a:xfrm>
            <a:off x="211197" y="166373"/>
            <a:ext cx="2722008" cy="837283"/>
          </a:xfrm>
          <a:prstGeom prst="rect">
            <a:avLst/>
          </a:prstGeom>
        </p:spPr>
      </p:pic>
      <p:sp>
        <p:nvSpPr>
          <p:cNvPr id="8" name="Circle: Hollow 7">
            <a:extLst>
              <a:ext uri="{FF2B5EF4-FFF2-40B4-BE49-F238E27FC236}">
                <a16:creationId xmlns:a16="http://schemas.microsoft.com/office/drawing/2014/main" id="{EA8AEBAE-E5B4-4FEF-9F17-2FE9AFDA341A}"/>
              </a:ext>
            </a:extLst>
          </p:cNvPr>
          <p:cNvSpPr/>
          <p:nvPr/>
        </p:nvSpPr>
        <p:spPr>
          <a:xfrm>
            <a:off x="4043774" y="2644395"/>
            <a:ext cx="3390350" cy="3365879"/>
          </a:xfrm>
          <a:prstGeom prst="donut">
            <a:avLst>
              <a:gd name="adj" fmla="val 1086"/>
            </a:avLst>
          </a:prstGeom>
          <a:ln>
            <a:solidFill>
              <a:srgbClr val="123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F080374-4635-4B7F-BC37-18C23360DA6E}"/>
              </a:ext>
            </a:extLst>
          </p:cNvPr>
          <p:cNvSpPr/>
          <p:nvPr/>
        </p:nvSpPr>
        <p:spPr>
          <a:xfrm>
            <a:off x="7811185" y="4298263"/>
            <a:ext cx="4295384" cy="2047228"/>
          </a:xfrm>
          <a:prstGeom prst="frame">
            <a:avLst>
              <a:gd name="adj1" fmla="val 1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2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B13EF-4C58-470C-B4C7-A091687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643"/>
            <a:ext cx="12192000" cy="502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D4D26-8B0D-47CF-A26D-6D1343F6D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79"/>
          <a:stretch/>
        </p:blipFill>
        <p:spPr>
          <a:xfrm>
            <a:off x="294324" y="339328"/>
            <a:ext cx="3137498" cy="965087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89C0E6A3-3469-4D1B-965C-FF1C8D62BC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8" y="3533978"/>
            <a:ext cx="3676867" cy="2617971"/>
          </a:xfrm>
          <a:prstGeom prst="rect">
            <a:avLst/>
          </a:prstGeom>
        </p:spPr>
      </p:pic>
      <p:sp>
        <p:nvSpPr>
          <p:cNvPr id="8" name="Right Arrow 10">
            <a:extLst>
              <a:ext uri="{FF2B5EF4-FFF2-40B4-BE49-F238E27FC236}">
                <a16:creationId xmlns:a16="http://schemas.microsoft.com/office/drawing/2014/main" id="{F163D693-A2C4-4487-AF02-F302165DB778}"/>
              </a:ext>
            </a:extLst>
          </p:cNvPr>
          <p:cNvSpPr/>
          <p:nvPr/>
        </p:nvSpPr>
        <p:spPr bwMode="auto">
          <a:xfrm>
            <a:off x="4918034" y="4590774"/>
            <a:ext cx="1319981" cy="1165122"/>
          </a:xfrm>
          <a:prstGeom prst="rightArrow">
            <a:avLst/>
          </a:prstGeom>
          <a:solidFill>
            <a:srgbClr val="00438F"/>
          </a:solidFill>
          <a:ln w="9525" cap="flat" cmpd="sng" algn="ctr">
            <a:solidFill>
              <a:srgbClr val="0043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-32" charset="0"/>
              <a:ea typeface="+mn-ea"/>
              <a:cs typeface="+mn-cs"/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C39B08D3-D39C-4858-8F29-9D2BF29119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84" y="2743243"/>
            <a:ext cx="5095966" cy="3612399"/>
          </a:xfrm>
          <a:prstGeom prst="rect">
            <a:avLst/>
          </a:prstGeom>
        </p:spPr>
      </p:pic>
      <p:grpSp>
        <p:nvGrpSpPr>
          <p:cNvPr id="13" name="Group 6">
            <a:extLst>
              <a:ext uri="{FF2B5EF4-FFF2-40B4-BE49-F238E27FC236}">
                <a16:creationId xmlns:a16="http://schemas.microsoft.com/office/drawing/2014/main" id="{98BB65DA-4F8F-4CFA-869E-1212E45D5126}"/>
              </a:ext>
            </a:extLst>
          </p:cNvPr>
          <p:cNvGrpSpPr>
            <a:grpSpLocks/>
          </p:cNvGrpSpPr>
          <p:nvPr/>
        </p:nvGrpSpPr>
        <p:grpSpPr bwMode="auto">
          <a:xfrm>
            <a:off x="3709265" y="1059567"/>
            <a:ext cx="3550955" cy="3054421"/>
            <a:chOff x="108260881" y="108037865"/>
            <a:chExt cx="3989270" cy="3895962"/>
          </a:xfrm>
        </p:grpSpPr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52BADFD0-DE89-4C1A-AF26-DC673E0E1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89"/>
            <a:stretch>
              <a:fillRect/>
            </a:stretch>
          </p:blipFill>
          <p:spPr bwMode="auto">
            <a:xfrm>
              <a:off x="108365676" y="108092122"/>
              <a:ext cx="3832959" cy="3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WordArt 8">
              <a:extLst>
                <a:ext uri="{FF2B5EF4-FFF2-40B4-BE49-F238E27FC236}">
                  <a16:creationId xmlns:a16="http://schemas.microsoft.com/office/drawing/2014/main" id="{95EDE249-5D9F-40DD-A28C-DCB980C8278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8260881" y="108037865"/>
              <a:ext cx="3989270" cy="3582204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kern="10" spc="-180" dirty="0">
                  <a:ln w="19050">
                    <a:solidFill>
                      <a:srgbClr val="123B66"/>
                    </a:solidFill>
                    <a:round/>
                    <a:headEnd/>
                    <a:tailEnd/>
                  </a:ln>
                  <a:solidFill>
                    <a:srgbClr val="EF497A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Virtual Dual Enrollment</a:t>
              </a:r>
            </a:p>
          </p:txBody>
        </p:sp>
        <p:sp>
          <p:nvSpPr>
            <p:cNvPr id="15" name="WordArt 9">
              <a:extLst>
                <a:ext uri="{FF2B5EF4-FFF2-40B4-BE49-F238E27FC236}">
                  <a16:creationId xmlns:a16="http://schemas.microsoft.com/office/drawing/2014/main" id="{A5FFF65E-8701-41F2-B7CA-CBDDAA803F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9497091" y="109474665"/>
              <a:ext cx="1539428" cy="1085581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kern="10" spc="-180" dirty="0">
                  <a:ln w="19050">
                    <a:solidFill>
                      <a:srgbClr val="F78C14"/>
                    </a:solidFill>
                    <a:round/>
                    <a:headEnd/>
                    <a:tailEnd/>
                  </a:ln>
                  <a:solidFill>
                    <a:srgbClr val="13BFEB"/>
                  </a:solidFill>
                  <a:effectLst>
                    <a:outerShdw dist="28398" dir="12393903" algn="ctr" rotWithShape="0">
                      <a:srgbClr val="C6D9F1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HUB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F092BD-2D4A-4660-8C70-D79237176247}"/>
              </a:ext>
            </a:extLst>
          </p:cNvPr>
          <p:cNvSpPr txBox="1"/>
          <p:nvPr/>
        </p:nvSpPr>
        <p:spPr>
          <a:xfrm>
            <a:off x="7510973" y="3078240"/>
            <a:ext cx="3719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Equitable and Multiple Dual Enrollment Opportunities Help Close the Equity Gap and Bring Hope to Students to </a:t>
            </a:r>
            <a:br>
              <a:rPr lang="en-US" sz="2200" b="1" dirty="0"/>
            </a:br>
            <a:r>
              <a:rPr lang="en-US" sz="2200" b="1" dirty="0"/>
              <a:t>See Themselves as </a:t>
            </a:r>
            <a:br>
              <a:rPr lang="en-US" sz="2200" b="1" dirty="0"/>
            </a:br>
            <a:r>
              <a:rPr lang="en-US" sz="2200" b="1" dirty="0"/>
              <a:t>College Students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37E222-5896-4E62-A959-DDBE88F5462C}"/>
              </a:ext>
            </a:extLst>
          </p:cNvPr>
          <p:cNvSpPr txBox="1"/>
          <p:nvPr/>
        </p:nvSpPr>
        <p:spPr>
          <a:xfrm>
            <a:off x="1774015" y="5146219"/>
            <a:ext cx="1847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23B66"/>
                </a:solidFill>
              </a:rPr>
              <a:t>Upward Mobility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D76DC-120B-4ECB-A9D1-B71F2321A8F5}"/>
              </a:ext>
            </a:extLst>
          </p:cNvPr>
          <p:cNvSpPr txBox="1"/>
          <p:nvPr/>
        </p:nvSpPr>
        <p:spPr>
          <a:xfrm>
            <a:off x="3178658" y="5417342"/>
            <a:ext cx="12477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CBEEA"/>
                </a:solidFill>
              </a:rPr>
              <a:t>Prosperity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580FD-1E78-4F5A-8511-059AC92BE046}"/>
              </a:ext>
            </a:extLst>
          </p:cNvPr>
          <p:cNvSpPr txBox="1"/>
          <p:nvPr/>
        </p:nvSpPr>
        <p:spPr>
          <a:xfrm>
            <a:off x="1007252" y="5395911"/>
            <a:ext cx="885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E4074"/>
                </a:solidFill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231349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B13EF-4C58-470C-B4C7-A091687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643"/>
            <a:ext cx="12192000" cy="502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D4D26-8B0D-47CF-A26D-6D1343F6D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79"/>
          <a:stretch/>
        </p:blipFill>
        <p:spPr>
          <a:xfrm>
            <a:off x="294324" y="339328"/>
            <a:ext cx="3137498" cy="965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B451E7-924E-4461-A212-114F76E4E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025" y="1576444"/>
            <a:ext cx="7366476" cy="4051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C8CE8F-E8EA-4BF1-A044-DA1BE0B0C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856" y="5656581"/>
            <a:ext cx="769687" cy="586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34E25-F6F7-4E2C-82DA-C9EE30BC6EB5}"/>
              </a:ext>
            </a:extLst>
          </p:cNvPr>
          <p:cNvSpPr txBox="1"/>
          <p:nvPr/>
        </p:nvSpPr>
        <p:spPr>
          <a:xfrm>
            <a:off x="3092666" y="788042"/>
            <a:ext cx="557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23B66"/>
                </a:solidFill>
                <a:latin typeface="Amasis MT Pro Black" panose="020B0604020202020204" pitchFamily="18" charset="0"/>
              </a:rPr>
              <a:t>Website Demo</a:t>
            </a:r>
          </a:p>
        </p:txBody>
      </p:sp>
    </p:spTree>
    <p:extLst>
      <p:ext uri="{BB962C8B-B14F-4D97-AF65-F5344CB8AC3E}">
        <p14:creationId xmlns:p14="http://schemas.microsoft.com/office/powerpoint/2010/main" val="368634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B13EF-4C58-470C-B4C7-A091687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643"/>
            <a:ext cx="12192000" cy="502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D4D26-8B0D-47CF-A26D-6D1343F6D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79"/>
          <a:stretch/>
        </p:blipFill>
        <p:spPr>
          <a:xfrm>
            <a:off x="189549" y="193583"/>
            <a:ext cx="2848926" cy="876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5AB24-5A60-421D-8DE0-282E13576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456" y="1580876"/>
            <a:ext cx="2441544" cy="2162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12146-B6DC-4D3E-BE57-D45A53043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450" y="3744453"/>
            <a:ext cx="2114550" cy="1721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C4701-E223-4591-BC23-033363CFF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950" y="1890784"/>
            <a:ext cx="2698766" cy="1799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B73E4-1D38-481E-9DCF-9BB992B8ED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0468"/>
          <a:stretch/>
        </p:blipFill>
        <p:spPr>
          <a:xfrm>
            <a:off x="1504950" y="3689961"/>
            <a:ext cx="1727216" cy="1799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4159E3-EB8D-4F48-A54D-0C4C3C8806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725" y="1893587"/>
            <a:ext cx="5715000" cy="3571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960DC-2CFB-4B86-9966-7D263EBB45BB}"/>
              </a:ext>
            </a:extLst>
          </p:cNvPr>
          <p:cNvSpPr txBox="1"/>
          <p:nvPr/>
        </p:nvSpPr>
        <p:spPr>
          <a:xfrm>
            <a:off x="3492716" y="902221"/>
            <a:ext cx="557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23B66"/>
                </a:solidFill>
                <a:latin typeface="Amasis MT Pro Black" panose="020B0604020202020204" pitchFamily="18" charset="0"/>
              </a:rPr>
              <a:t>Next Steps and Possibilities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03D235-D506-4757-A604-2151128A06BB}"/>
              </a:ext>
            </a:extLst>
          </p:cNvPr>
          <p:cNvSpPr/>
          <p:nvPr/>
        </p:nvSpPr>
        <p:spPr>
          <a:xfrm>
            <a:off x="1419225" y="1800225"/>
            <a:ext cx="9363075" cy="3771900"/>
          </a:xfrm>
          <a:prstGeom prst="rect">
            <a:avLst/>
          </a:prstGeom>
          <a:solidFill>
            <a:schemeClr val="bg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B13EF-4C58-470C-B4C7-A091687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643"/>
            <a:ext cx="12192000" cy="502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D4D26-8B0D-47CF-A26D-6D1343F6D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79"/>
          <a:stretch/>
        </p:blipFill>
        <p:spPr>
          <a:xfrm>
            <a:off x="294324" y="339328"/>
            <a:ext cx="3137498" cy="965087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132AE86-464C-4551-ABDA-B46E998EECCD}"/>
              </a:ext>
            </a:extLst>
          </p:cNvPr>
          <p:cNvSpPr txBox="1">
            <a:spLocks/>
          </p:cNvSpPr>
          <p:nvPr/>
        </p:nvSpPr>
        <p:spPr>
          <a:xfrm>
            <a:off x="542926" y="1429906"/>
            <a:ext cx="11306174" cy="167122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Fresno K-16 Collaborative 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Steering Committee Meetings: </a:t>
            </a:r>
            <a:br>
              <a:rPr lang="en-US" sz="3200" b="1" dirty="0"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highlight>
                  <a:srgbClr val="00FFFF"/>
                </a:highlight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900" b="1" dirty="0">
              <a:highlight>
                <a:srgbClr val="00FFFF"/>
              </a:highligh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highlight>
                  <a:srgbClr val="00FFFF"/>
                </a:highlight>
                <a:latin typeface="Arial Narrow" panose="020B0606020202030204" pitchFamily="34" charset="0"/>
                <a:cs typeface="Times New Roman" panose="02020603050405020304" pitchFamily="18" charset="0"/>
              </a:rPr>
              <a:t>Friday, October 8, 2021, 3:00-4:30 (ZOOM)</a:t>
            </a:r>
            <a:endParaRPr lang="en-US" sz="1800" dirty="0">
              <a:highlight>
                <a:srgbClr val="00FFFF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E23EE-5EB6-43AB-B3CF-B564940B5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47" y="3533775"/>
            <a:ext cx="3983242" cy="2752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A74E3B-D479-4097-BD2D-3EB341C03C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676"/>
          <a:stretch/>
        </p:blipFill>
        <p:spPr>
          <a:xfrm>
            <a:off x="4714690" y="4533719"/>
            <a:ext cx="3968840" cy="17431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69E924-48BE-442A-B974-BB42250D2C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5" r="12643" b="34207"/>
          <a:stretch/>
        </p:blipFill>
        <p:spPr>
          <a:xfrm>
            <a:off x="8315366" y="3226624"/>
            <a:ext cx="3467059" cy="31723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779DFB-0F95-4E72-8F9A-305B7FAC385F}"/>
              </a:ext>
            </a:extLst>
          </p:cNvPr>
          <p:cNvSpPr txBox="1"/>
          <p:nvPr/>
        </p:nvSpPr>
        <p:spPr>
          <a:xfrm>
            <a:off x="4193629" y="3375063"/>
            <a:ext cx="5010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Stakeholder Partners</a:t>
            </a:r>
            <a:br>
              <a:rPr lang="en-US" sz="2800" b="1" dirty="0"/>
            </a:br>
            <a:r>
              <a:rPr lang="en-US" sz="2800" b="1" dirty="0"/>
              <a:t>(partial list)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FD93D0-E179-4964-AA2C-52459C69E87F}"/>
              </a:ext>
            </a:extLst>
          </p:cNvPr>
          <p:cNvSpPr txBox="1"/>
          <p:nvPr/>
        </p:nvSpPr>
        <p:spPr>
          <a:xfrm>
            <a:off x="294324" y="3034097"/>
            <a:ext cx="4358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Collaborative Partners</a:t>
            </a:r>
          </a:p>
        </p:txBody>
      </p:sp>
    </p:spTree>
    <p:extLst>
      <p:ext uri="{BB962C8B-B14F-4D97-AF65-F5344CB8AC3E}">
        <p14:creationId xmlns:p14="http://schemas.microsoft.com/office/powerpoint/2010/main" val="383653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CFF4929-F572-4C82-8E5F-5BE14902BE5E}" vid="{E95D60E1-A9F2-4AB1-B4C5-895B3D5F2F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504</Words>
  <Application>Microsoft Office PowerPoint</Application>
  <PresentationFormat>Widescreen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Amasis MT Pro Black</vt:lpstr>
      <vt:lpstr>Arial</vt:lpstr>
      <vt:lpstr>Arial Black</vt:lpstr>
      <vt:lpstr>Arial Narrow</vt:lpstr>
      <vt:lpstr>Calibri</vt:lpstr>
      <vt:lpstr>Calibri Light</vt:lpstr>
      <vt:lpstr>Corbel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Collaborative Partner 2yr Pilot Pathway Projects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Karri M. Hammerstrom</dc:creator>
  <cp:lastModifiedBy>Karri M. Hammerstrom</cp:lastModifiedBy>
  <cp:revision>19</cp:revision>
  <dcterms:created xsi:type="dcterms:W3CDTF">2021-06-04T20:50:49Z</dcterms:created>
  <dcterms:modified xsi:type="dcterms:W3CDTF">2021-08-05T20:57:41Z</dcterms:modified>
</cp:coreProperties>
</file>