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29" r:id="rId2"/>
    <p:sldId id="331" r:id="rId3"/>
    <p:sldId id="339" r:id="rId4"/>
    <p:sldId id="340" r:id="rId5"/>
    <p:sldId id="345" r:id="rId6"/>
    <p:sldId id="341" r:id="rId7"/>
    <p:sldId id="342" r:id="rId8"/>
    <p:sldId id="343" r:id="rId9"/>
    <p:sldId id="344" r:id="rId10"/>
    <p:sldId id="275" r:id="rId11"/>
    <p:sldId id="276" r:id="rId12"/>
    <p:sldId id="277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19C"/>
    <a:srgbClr val="1B3461"/>
    <a:srgbClr val="CAE0D6"/>
    <a:srgbClr val="D36415"/>
    <a:srgbClr val="E7A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3"/>
    <p:restoredTop sz="90544" autoAdjust="0"/>
  </p:normalViewPr>
  <p:slideViewPr>
    <p:cSldViewPr snapToGrid="0" snapToObjects="1">
      <p:cViewPr varScale="1">
        <p:scale>
          <a:sx n="103" d="100"/>
          <a:sy n="103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E6D70-426E-554B-A859-2FCEEAAEF0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6580-9CA3-6643-AD73-9A1BEC47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46580-9CA3-6643-AD73-9A1BEC475F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1307-B4F1-FB4B-9E79-FE74795F9B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7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8ddbe293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8ddbe2932_0_36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78ddbe2932_0_36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8ddbe293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8ddbe2932_0_42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78ddbe2932_0_4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ddbe293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ddbe2932_0_132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78ddbe2932_0_13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1307-B4F1-FB4B-9E79-FE74795F9B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B2B7-E424-EC4F-8392-F6B65D4736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1835-8267-3D4D-A4B2-D4053EF8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ajacobo@fcoe.org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042" y="4331369"/>
            <a:ext cx="12208042" cy="2542030"/>
          </a:xfrm>
          <a:prstGeom prst="rect">
            <a:avLst/>
          </a:prstGeom>
          <a:solidFill>
            <a:srgbClr val="1B3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0192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7B19C"/>
                </a:solidFill>
                <a:latin typeface="Helvetica" pitchFamily="2" charset="0"/>
              </a:rPr>
              <a:t>Unique ID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1288" y="4758075"/>
            <a:ext cx="6149423" cy="66875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October 8, 2021</a:t>
            </a: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DF928-3F12-9A43-90E2-351AA70E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29" y="538426"/>
            <a:ext cx="4175375" cy="2109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315AA-607B-ED4C-A9C1-A228B6A87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75" y="6091766"/>
            <a:ext cx="3051768" cy="5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8ddbe2932_0_36"/>
          <p:cNvSpPr/>
          <p:nvPr/>
        </p:nvSpPr>
        <p:spPr>
          <a:xfrm>
            <a:off x="0" y="0"/>
            <a:ext cx="12192000" cy="513300"/>
          </a:xfrm>
          <a:prstGeom prst="rect">
            <a:avLst/>
          </a:prstGeom>
          <a:solidFill>
            <a:srgbClr val="1B346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78ddbe2932_0_36"/>
          <p:cNvSpPr txBox="1"/>
          <p:nvPr/>
        </p:nvSpPr>
        <p:spPr>
          <a:xfrm>
            <a:off x="193250" y="579625"/>
            <a:ext cx="11348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#1 – How many students are taking dual enrollment courses?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78ddbe2932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800" y="1395325"/>
            <a:ext cx="8391299" cy="51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8ddbe2932_0_42"/>
          <p:cNvSpPr/>
          <p:nvPr/>
        </p:nvSpPr>
        <p:spPr>
          <a:xfrm>
            <a:off x="0" y="0"/>
            <a:ext cx="12192000" cy="513300"/>
          </a:xfrm>
          <a:prstGeom prst="rect">
            <a:avLst/>
          </a:prstGeom>
          <a:solidFill>
            <a:srgbClr val="1B346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78ddbe2932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586738"/>
            <a:ext cx="106775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78ddbe2932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15438"/>
            <a:ext cx="5838825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78ddbe2932_0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588" y="1703138"/>
            <a:ext cx="43624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78ddbe2932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150" y="3878050"/>
            <a:ext cx="5590701" cy="12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78ddbe2932_0_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088" y="2347513"/>
            <a:ext cx="57054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78ddbe2932_0_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150" y="3518488"/>
            <a:ext cx="15525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78ddbe2932_0_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43625" y="1615438"/>
            <a:ext cx="5895975" cy="417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78ddbe2932_0_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188" y="1703149"/>
            <a:ext cx="45148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78ddbe2932_0_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38875" y="2347525"/>
            <a:ext cx="5705475" cy="96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78ddbe2932_0_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38875" y="3568074"/>
            <a:ext cx="16002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78ddbe2932_0_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38887" y="3878050"/>
            <a:ext cx="57054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8ddbe2932_0_132"/>
          <p:cNvSpPr/>
          <p:nvPr/>
        </p:nvSpPr>
        <p:spPr>
          <a:xfrm>
            <a:off x="0" y="0"/>
            <a:ext cx="12192000" cy="513300"/>
          </a:xfrm>
          <a:prstGeom prst="rect">
            <a:avLst/>
          </a:prstGeom>
          <a:solidFill>
            <a:srgbClr val="1B346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78ddbe2932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38" y="595550"/>
            <a:ext cx="106013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78ddbe2932_0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413" y="1554550"/>
            <a:ext cx="27622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78ddbe2932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00" y="2237325"/>
            <a:ext cx="578167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78ddbe2932_0_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4850" y="1545788"/>
            <a:ext cx="31242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78ddbe2932_0_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2775" y="2219800"/>
            <a:ext cx="58483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13347"/>
          </a:xfrm>
          <a:prstGeom prst="rect">
            <a:avLst/>
          </a:prstGeom>
          <a:solidFill>
            <a:srgbClr val="1B3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7D67B-C3AC-B24F-8BF5-876D82EC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8" y="6078835"/>
            <a:ext cx="25400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A4F42-F556-5F48-B931-722B1BB110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42549" y="6008706"/>
            <a:ext cx="2893922" cy="6609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1DB6D8-FC7F-492D-A552-D0777704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95" y="896091"/>
            <a:ext cx="9504405" cy="101732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7B19C"/>
                </a:solidFill>
                <a:latin typeface="+mn-lt"/>
              </a:rPr>
              <a:t>Questions?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1A0C9D-32A3-4F7D-9926-24B5CFE3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94" y="1913414"/>
            <a:ext cx="9933897" cy="333949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Amber Jacobo-Roush, EdD	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Director of Integrated Data Systems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Fresno Cradle to Career, FCSS	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5"/>
              </a:rPr>
              <a:t>ajacobo@fcoe.org</a:t>
            </a:r>
            <a:r>
              <a:rPr lang="en-US" sz="2400" dirty="0"/>
              <a:t>	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13347"/>
          </a:xfrm>
          <a:prstGeom prst="rect">
            <a:avLst/>
          </a:prstGeom>
          <a:solidFill>
            <a:srgbClr val="1B3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7D67B-C3AC-B24F-8BF5-876D82EC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8" y="6078835"/>
            <a:ext cx="2540000" cy="5207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27883E-2364-E448-B002-9E6111B740E5}"/>
              </a:ext>
            </a:extLst>
          </p:cNvPr>
          <p:cNvSpPr txBox="1">
            <a:spLocks/>
          </p:cNvSpPr>
          <p:nvPr/>
        </p:nvSpPr>
        <p:spPr>
          <a:xfrm>
            <a:off x="835052" y="871220"/>
            <a:ext cx="10152183" cy="1152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i="1" dirty="0">
              <a:solidFill>
                <a:srgbClr val="77B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BDED1-2F31-2B4F-BAA2-A976823916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21949" y="6141610"/>
            <a:ext cx="2540000" cy="520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793B33-808D-1B4C-AAA9-86D675578224}"/>
              </a:ext>
            </a:extLst>
          </p:cNvPr>
          <p:cNvSpPr/>
          <p:nvPr/>
        </p:nvSpPr>
        <p:spPr>
          <a:xfrm>
            <a:off x="1036320" y="1553591"/>
            <a:ext cx="923277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>
              <a:buAutoNum type="arabicPeriod"/>
            </a:pPr>
            <a:r>
              <a:rPr lang="en-US" sz="2200" dirty="0"/>
              <a:t>System to obtain and use unique ID across K-12 and higher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Vendor to build a place to upload data and receive back Unique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Partners operationalize by inserting into their own database to facilitate matching for data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Leverage and build off existing Dual Enrollment Dashboard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Track progressions of students in Dual Enrollment programs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200" dirty="0"/>
              <a:t>Do students continue in Dual Enrollment focus area?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200" dirty="0"/>
              <a:t>Are there barriers to success?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200" dirty="0"/>
              <a:t>What are the outcomes of Dual Enrollment Students vs not?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What Dual Enrollment programs are offered at which schools across the County and how does that relate to job openings?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E9A02883-4250-ED46-9015-D28FA0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38" y="667388"/>
            <a:ext cx="9921684" cy="9562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7B19C"/>
                </a:solidFill>
                <a:latin typeface="+mn-lt"/>
              </a:rPr>
              <a:t>Operationalizing Unique ID </a:t>
            </a:r>
            <a:br>
              <a:rPr lang="en-US" b="1" dirty="0">
                <a:solidFill>
                  <a:srgbClr val="77B19C"/>
                </a:solidFill>
                <a:latin typeface="+mn-lt"/>
              </a:rPr>
            </a:br>
            <a:r>
              <a:rPr lang="en-US" b="1" dirty="0">
                <a:solidFill>
                  <a:srgbClr val="77B19C"/>
                </a:solidFill>
                <a:latin typeface="+mn-lt"/>
              </a:rPr>
              <a:t>to Track Dual Enrollment Progress</a:t>
            </a:r>
          </a:p>
        </p:txBody>
      </p:sp>
    </p:spTree>
    <p:extLst>
      <p:ext uri="{BB962C8B-B14F-4D97-AF65-F5344CB8AC3E}">
        <p14:creationId xmlns:p14="http://schemas.microsoft.com/office/powerpoint/2010/main" val="384091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F81C-6340-4525-AE79-A1CA1B11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Dashboard #1:</a:t>
            </a:r>
            <a:br>
              <a:rPr lang="en-US" sz="3700" dirty="0"/>
            </a:br>
            <a:r>
              <a:rPr lang="en-US" sz="3700" dirty="0"/>
              <a:t>Fresno County Dual Enrollment Participation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B453CB-5FE7-4C61-ABED-180823EA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67354"/>
            <a:ext cx="3505494" cy="3656465"/>
          </a:xfrm>
        </p:spPr>
        <p:txBody>
          <a:bodyPr>
            <a:normAutofit/>
          </a:bodyPr>
          <a:lstStyle/>
          <a:p>
            <a:r>
              <a:rPr lang="en-US" sz="2000" dirty="0"/>
              <a:t>Sample from Oakland</a:t>
            </a:r>
          </a:p>
          <a:p>
            <a:r>
              <a:rPr lang="en-US" sz="2000" dirty="0"/>
              <a:t>Collecting de-identified data (</a:t>
            </a:r>
            <a:r>
              <a:rPr lang="en-US" sz="2000" dirty="0" err="1"/>
              <a:t>ie</a:t>
            </a:r>
            <a:r>
              <a:rPr lang="en-US" sz="2000" dirty="0"/>
              <a:t> no names) from districts</a:t>
            </a:r>
          </a:p>
          <a:p>
            <a:r>
              <a:rPr lang="en-US" sz="2000" dirty="0"/>
              <a:t>So far have 11/19 districts’ data</a:t>
            </a:r>
          </a:p>
          <a:p>
            <a:r>
              <a:rPr lang="en-US" sz="2000" dirty="0"/>
              <a:t>Goal is to complete by December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7494A5-CE5F-425B-B3DA-0D6C3EDC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15273"/>
            <a:ext cx="6019331" cy="44242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040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4A3C4-5F88-4877-AE21-E676A270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/>
              <a:t>Dashboard #2 – Data Sharing Agreement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29559-858F-4738-9EF4-A369891B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/>
              <a:t>Signed by 8 Partners:</a:t>
            </a:r>
          </a:p>
          <a:p>
            <a:pPr>
              <a:buFontTx/>
              <a:buChar char="-"/>
            </a:pPr>
            <a:r>
              <a:rPr lang="en-US" sz="1900"/>
              <a:t>FCSS</a:t>
            </a:r>
          </a:p>
          <a:p>
            <a:pPr>
              <a:buFontTx/>
              <a:buChar char="-"/>
            </a:pPr>
            <a:r>
              <a:rPr lang="en-US" sz="1900"/>
              <a:t>Central Unified</a:t>
            </a:r>
          </a:p>
          <a:p>
            <a:pPr>
              <a:buFontTx/>
              <a:buChar char="-"/>
            </a:pPr>
            <a:r>
              <a:rPr lang="en-US" sz="1900"/>
              <a:t>Clovis Unified</a:t>
            </a:r>
          </a:p>
          <a:p>
            <a:pPr>
              <a:buFontTx/>
              <a:buChar char="-"/>
            </a:pPr>
            <a:r>
              <a:rPr lang="en-US" sz="1900"/>
              <a:t>Fresno Unified</a:t>
            </a:r>
          </a:p>
          <a:p>
            <a:pPr>
              <a:buFontTx/>
              <a:buChar char="-"/>
            </a:pPr>
            <a:r>
              <a:rPr lang="en-US" sz="1900"/>
              <a:t>Sanger Unified</a:t>
            </a:r>
          </a:p>
          <a:p>
            <a:pPr>
              <a:buFontTx/>
              <a:buChar char="-"/>
            </a:pPr>
            <a:r>
              <a:rPr lang="en-US" sz="1900"/>
              <a:t>Fresno Pacific</a:t>
            </a:r>
          </a:p>
          <a:p>
            <a:pPr>
              <a:buFontTx/>
              <a:buChar char="-"/>
            </a:pPr>
            <a:r>
              <a:rPr lang="en-US" sz="1900"/>
              <a:t>Fresno State</a:t>
            </a:r>
          </a:p>
          <a:p>
            <a:pPr>
              <a:buFontTx/>
              <a:buChar char="-"/>
            </a:pPr>
            <a:r>
              <a:rPr lang="en-US" sz="1900"/>
              <a:t>State Center</a:t>
            </a:r>
          </a:p>
          <a:p>
            <a:pPr marL="0" indent="0">
              <a:buNone/>
            </a:pPr>
            <a:endParaRPr lang="en-US" sz="1900"/>
          </a:p>
          <a:p>
            <a:pPr>
              <a:buFontTx/>
              <a:buChar char="-"/>
            </a:pPr>
            <a:endParaRPr lang="en-US" sz="19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85F360-D2C4-453E-87A8-213843E4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40702"/>
            <a:ext cx="5458968" cy="4776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23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84E32-447C-440D-8CBA-781626C9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Indicators/data to be shared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6D7CF-1EEA-421D-81B4-CEE9BA3F7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8139" y="452293"/>
            <a:ext cx="5000867" cy="5953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49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8DD2B-4D69-4CAA-BFC8-A4EC471C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3000"/>
              <a:t>Infrastructure to Support: MatchHub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1B85A1-989E-4458-820F-CF451E67F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" b="1868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500925-DC8D-4E44-A780-BEB04C31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Matching at the person level across systems is the greatest technical challenge</a:t>
            </a:r>
          </a:p>
          <a:p>
            <a:r>
              <a:rPr lang="en-US" sz="2200" dirty="0" err="1"/>
              <a:t>MatchHub</a:t>
            </a:r>
            <a:r>
              <a:rPr lang="en-US" sz="2200" dirty="0"/>
              <a:t> operationalizes a Unique ID for this purpose</a:t>
            </a:r>
          </a:p>
        </p:txBody>
      </p:sp>
    </p:spTree>
    <p:extLst>
      <p:ext uri="{BB962C8B-B14F-4D97-AF65-F5344CB8AC3E}">
        <p14:creationId xmlns:p14="http://schemas.microsoft.com/office/powerpoint/2010/main" val="274128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5399-65CD-4D65-8890-9478C230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Organization uploads data (First Name, Middle Name, Last Name, DOB, Gender, Agency ID)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9C8AC5-28B3-45FC-86A3-ADF9FE648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2893"/>
            <a:ext cx="10515600" cy="4116801"/>
          </a:xfrm>
        </p:spPr>
      </p:pic>
    </p:spTree>
    <p:extLst>
      <p:ext uri="{BB962C8B-B14F-4D97-AF65-F5344CB8AC3E}">
        <p14:creationId xmlns:p14="http://schemas.microsoft.com/office/powerpoint/2010/main" val="191642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4868-09D1-437C-9207-CFD1ECAF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MatchHub runs matching algorithm and identifies “matches”, “partials” and “no match”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687C8-B2BA-44FB-B82A-14733D91D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739" y="1825625"/>
            <a:ext cx="755452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90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B6C2-12CD-410A-B36C-0616F730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Organization gets back their file which now includes a newly generated Unique ID to be leveraged for data sharing projects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75F82-7126-4103-9987-3519D5374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818" y="2022231"/>
            <a:ext cx="8848959" cy="415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9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327</Words>
  <Application>Microsoft Office PowerPoint</Application>
  <PresentationFormat>Widescreen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Neue</vt:lpstr>
      <vt:lpstr>Wingdings</vt:lpstr>
      <vt:lpstr>Office Theme</vt:lpstr>
      <vt:lpstr>Unique ID Project</vt:lpstr>
      <vt:lpstr>Operationalizing Unique ID  to Track Dual Enrollment Progress</vt:lpstr>
      <vt:lpstr>Dashboard #1: Fresno County Dual Enrollment Participation</vt:lpstr>
      <vt:lpstr>Dashboard #2 – Data Sharing Agreement</vt:lpstr>
      <vt:lpstr>Indicators/data to be shared</vt:lpstr>
      <vt:lpstr>Infrastructure to Support: MatchHub</vt:lpstr>
      <vt:lpstr>1. Organization uploads data (First Name, Middle Name, Last Name, DOB, Gender, Agency ID)</vt:lpstr>
      <vt:lpstr>2. MatchHub runs matching algorithm and identifies “matches”, “partials” and “no match”</vt:lpstr>
      <vt:lpstr>3. Organization gets back their file which now includes a newly generated Unique ID to be leveraged for data sharing projects 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Christenson</dc:creator>
  <cp:lastModifiedBy>Karri M. Hammerstrom</cp:lastModifiedBy>
  <cp:revision>162</cp:revision>
  <cp:lastPrinted>2019-02-27T21:37:26Z</cp:lastPrinted>
  <dcterms:created xsi:type="dcterms:W3CDTF">2018-08-05T22:17:04Z</dcterms:created>
  <dcterms:modified xsi:type="dcterms:W3CDTF">2021-10-07T21:41:46Z</dcterms:modified>
</cp:coreProperties>
</file>