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8" r:id="rId2"/>
    <p:sldId id="261" r:id="rId3"/>
    <p:sldId id="6847" r:id="rId4"/>
    <p:sldId id="6849" r:id="rId5"/>
    <p:sldId id="6843" r:id="rId6"/>
    <p:sldId id="6830" r:id="rId7"/>
    <p:sldId id="6848" r:id="rId8"/>
    <p:sldId id="6851" r:id="rId9"/>
    <p:sldId id="6817" r:id="rId10"/>
    <p:sldId id="6837" r:id="rId11"/>
    <p:sldId id="6846" r:id="rId12"/>
    <p:sldId id="6850" r:id="rId13"/>
    <p:sldId id="6841" r:id="rId14"/>
    <p:sldId id="6842" r:id="rId15"/>
    <p:sldId id="27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5" autoAdjust="0"/>
    <p:restoredTop sz="67333" autoAdjust="0"/>
  </p:normalViewPr>
  <p:slideViewPr>
    <p:cSldViewPr snapToGrid="0">
      <p:cViewPr varScale="1">
        <p:scale>
          <a:sx n="57" d="100"/>
          <a:sy n="57" d="100"/>
        </p:scale>
        <p:origin x="9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Investment</a:t>
            </a:r>
            <a:r>
              <a:rPr lang="en-US" dirty="0">
                <a:solidFill>
                  <a:schemeClr val="tx1"/>
                </a:solidFill>
              </a:rPr>
              <a:t> Breakdown</a:t>
            </a:r>
            <a:r>
              <a:rPr lang="en-US" baseline="0" dirty="0">
                <a:solidFill>
                  <a:schemeClr val="tx1"/>
                </a:solidFill>
              </a:rPr>
              <a:t> &amp; counting </a:t>
            </a:r>
            <a:r>
              <a:rPr lang="en-US" sz="2128" b="1" i="0" u="none" strike="noStrike" cap="all" baseline="0" dirty="0">
                <a:solidFill>
                  <a:schemeClr val="tx1"/>
                </a:solidFill>
                <a:effectLst/>
              </a:rPr>
              <a:t>(12/2020)…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114756508630671"/>
          <c:y val="2.81460215598525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37-4109-AA44-EA64871CF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37-4109-AA44-EA64871CF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B5-4836-882B-B9334E636FDC}"/>
              </c:ext>
            </c:extLst>
          </c:dPt>
          <c:dLbls>
            <c:dLbl>
              <c:idx val="0"/>
              <c:layout>
                <c:manualLayout>
                  <c:x val="-0.33190351045933658"/>
                  <c:y val="5.18580166854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7-4109-AA44-EA64871CF9BC}"/>
                </c:ext>
              </c:extLst>
            </c:dLbl>
            <c:dLbl>
              <c:idx val="1"/>
              <c:layout>
                <c:manualLayout>
                  <c:x val="-2.5002144512999064E-2"/>
                  <c:y val="-0.14793654246357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7-4109-AA44-EA64871CF9BC}"/>
                </c:ext>
              </c:extLst>
            </c:dLbl>
            <c:dLbl>
              <c:idx val="2"/>
              <c:layout>
                <c:manualLayout>
                  <c:x val="0.22214552041111621"/>
                  <c:y val="6.05339054782939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5-4836-882B-B9334E636FD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Students-HS &amp; Transfer</c:v>
                </c:pt>
                <c:pt idx="1">
                  <c:v>Masters' Candidates</c:v>
                </c:pt>
                <c:pt idx="2">
                  <c:v>Adult Learners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1106</c:v>
                </c:pt>
                <c:pt idx="1">
                  <c:v>115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1-44BC-B67B-625F630A63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0.27311</cdr:x>
      <cdr:y>0.07577</cdr:y>
    </cdr:from>
    <cdr:to>
      <cdr:x>0.67591</cdr:x>
      <cdr:y>0.14982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DD5000-33DC-4102-9389-471E5C2B5932}"/>
            </a:ext>
          </a:extLst>
        </cdr:cNvPr>
        <cdr:cNvSpPr txBox="1"/>
      </cdr:nvSpPr>
      <cdr:spPr>
        <a:xfrm xmlns:a="http://schemas.openxmlformats.org/drawingml/2006/main">
          <a:off x="3085152" y="352509"/>
          <a:ext cx="4550078" cy="344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100% Investment in Equitable Student Success </a:t>
          </a:r>
        </a:p>
      </cdr:txBody>
    </cdr:sp>
  </cdr:relSizeAnchor>
  <cdr:relSizeAnchor xmlns:cdr="http://schemas.openxmlformats.org/drawingml/2006/chartDrawing">
    <cdr:from>
      <cdr:x>0.40849</cdr:x>
      <cdr:y>0.22897</cdr:y>
    </cdr:from>
    <cdr:to>
      <cdr:x>0.51718</cdr:x>
      <cdr:y>0.50181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32BF47EB-FDC4-479D-89B9-D48CC1499479}"/>
            </a:ext>
          </a:extLst>
        </cdr:cNvPr>
        <cdr:cNvSpPr txBox="1"/>
      </cdr:nvSpPr>
      <cdr:spPr>
        <a:xfrm xmlns:a="http://schemas.openxmlformats.org/drawingml/2006/main">
          <a:off x="4614417" y="1065250"/>
          <a:ext cx="1227792" cy="1269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sz="1400" b="1" dirty="0">
              <a:solidFill>
                <a:prstClr val="black"/>
              </a:solidFill>
            </a:rPr>
            <a:t>190 </a:t>
          </a:r>
          <a:br>
            <a:rPr lang="en-US" sz="1400" b="1" dirty="0">
              <a:solidFill>
                <a:prstClr val="black"/>
              </a:solidFill>
            </a:rPr>
          </a:br>
          <a:r>
            <a:rPr lang="en-US" sz="1400" b="1" dirty="0">
              <a:solidFill>
                <a:prstClr val="black"/>
              </a:solidFill>
            </a:rPr>
            <a:t>Adult Learners </a:t>
          </a:r>
          <a:br>
            <a:rPr lang="en-US" sz="1400" b="1" dirty="0">
              <a:solidFill>
                <a:prstClr val="black"/>
              </a:solidFill>
            </a:rPr>
          </a:br>
          <a:r>
            <a:rPr lang="en-US" sz="1400" b="1" dirty="0">
              <a:solidFill>
                <a:prstClr val="black"/>
              </a:solidFill>
            </a:rPr>
            <a:t>13.47%</a:t>
          </a: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orbel" panose="020B050302020402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0.37922</cdr:x>
      <cdr:y>0.80434</cdr:y>
    </cdr:from>
    <cdr:to>
      <cdr:x>0.38915</cdr:x>
      <cdr:y>0.90773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8752D02-58EE-49B9-AD1D-6311D7C435A7}"/>
            </a:ext>
          </a:extLst>
        </cdr:cNvPr>
        <cdr:cNvCxnSpPr/>
      </cdr:nvCxnSpPr>
      <cdr:spPr>
        <a:xfrm xmlns:a="http://schemas.openxmlformats.org/drawingml/2006/main" flipH="1">
          <a:off x="4199030" y="3629316"/>
          <a:ext cx="109926" cy="4665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0382E-11E4-49BC-B60F-E1016466583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CD596-A04F-4F00-AA20-5EFE3DE6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integrated, replicable, regional K-16 educational system </a:t>
            </a:r>
            <a:r>
              <a:rPr lang="en-US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 to </a:t>
            </a:r>
            <a:r>
              <a:rPr lang="en-US" sz="1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race equity and inclusion of our most vulnerable student populations systemically and sustainably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by: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socioeconomic mobility with increased educational attainment levels</a:t>
            </a:r>
            <a:b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employability in high demand, living wage jobs</a:t>
            </a:r>
            <a:b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lowering the poverty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 alignment agreements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recognized co-curricular, course mapping sequences from high school dual enrollment to community college to four-year institutions for the DE pilot pathways.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Snapshots of Success Deliverables include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Equitable access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dual enrollment/college credit with intentional student success support.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Foundational implementation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dual enrollment in labor market supported pathways leading to living-wage job opportunities.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 alignment agreements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recognized co-curricular, course mapping sequences from high school dual enrollment to community college to four-year institutions for the DE pilot pathways.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Upskilled teachers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to teach DE and increase capacity of DE offerings.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Bootcamp Details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Overall Program/Format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Intro to accounting, financial statement activity, Kahoot!, 2 dynamic guest speakers 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FPU students to assist 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Dates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Jan. 5-6, 2021 10:30 a.m. - 12:00 p.m.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Participation Limit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2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No limit at this time</a:t>
            </a:r>
            <a:endParaRPr lang="en-US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109 former NCAA football players are on active rosters for Super Bowl LV between the Tampa Bay Buccaneers and Kansas City Chiefs in Tampa on Sunday, Feb. 7.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>
                <a:effectLst/>
              </a:rPr>
              <a:t>TB Buccaneer</a:t>
            </a:r>
          </a:p>
          <a:p>
            <a:r>
              <a:rPr lang="en-US" dirty="0">
                <a:effectLst/>
              </a:rPr>
              <a:t>Ronald Jones II   #27  RB    USC</a:t>
            </a:r>
          </a:p>
          <a:p>
            <a:r>
              <a:rPr lang="en-US" dirty="0">
                <a:effectLst/>
              </a:rPr>
              <a:t>Alex Capp Humboldt State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College that claims the most Superbowl athletes – LSU with 6</a:t>
            </a:r>
          </a:p>
          <a:p>
            <a:r>
              <a:rPr lang="en-US" dirty="0">
                <a:effectLst/>
              </a:rPr>
              <a:t>3 hail from the Mountain West conference that Fresno State is a part of (SEC has 24)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Tom Brady – Michigan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Patrick Mahomes – Texas Tech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/>
              <a:t>6 TB and 1 KC born in CA</a:t>
            </a:r>
          </a:p>
          <a:p>
            <a:r>
              <a:rPr lang="en-US" dirty="0"/>
              <a:t>FL has 6 &amp;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 1411     8.15% teachers (#115)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91.85% student (#1296)  (78.38% hs#1106; 13.47 a#190)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100% student investment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Students-1411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HS &amp; Transfer 1106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Masters' Candidates 115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Adult Learners 190 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Great news! These proposal commitments are not inclusive of teachers, faculty, staff participating in trainings/PD and REI PD to faculty, staff, teachers, admin, community - est. &gt;1000; Round 2 proposals under development including the virtual DE Hub; and Bridge-Type Programs, collectively &gt;1000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BBD7ED7C-5533-4C8D-A106-BFB568C4823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42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Proposals addressing each of the pathways</a:t>
            </a:r>
          </a:p>
          <a:p>
            <a:endParaRPr lang="en-US" dirty="0"/>
          </a:p>
          <a:p>
            <a:r>
              <a:rPr lang="en-US" dirty="0"/>
              <a:t>AND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Additional proposals under development: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Race Equity &amp; Inclusion for Collaborative Partner Professional Development/Training and Community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Adult Education Accounting Cohort and targeted outreach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Development of a Dual Enrollment Virtual HUB for High School &amp;  Adult Learners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Data Sharing, creation of Unique IDs, DE Dashboard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/>
              <a:t>DE Upskilling  Regionwide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7ED7C-5533-4C8D-A106-BFB568C48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19 total projects awarded to date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Proposals by the Number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050" b="1" dirty="0"/>
            </a:br>
            <a:r>
              <a:rPr lang="en-US" sz="1800" b="1" dirty="0"/>
              <a:t>Encumbered:  Remaining Availability: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$7,532,315 	$1,968, 873</a:t>
            </a:r>
          </a:p>
          <a:p>
            <a:pPr algn="l"/>
            <a:br>
              <a:rPr lang="en-US" sz="2000" b="1" dirty="0"/>
            </a:br>
            <a:r>
              <a:rPr lang="en-US" dirty="0"/>
              <a:t>		 			FY 7/1/20 ‐ 6/30/21	FY 7/1/21 ‐ 12/31/21	SUBRECIPIENT TOTAL	</a:t>
            </a:r>
          </a:p>
          <a:p>
            <a:r>
              <a:rPr lang="en-US" dirty="0"/>
              <a:t>TOTAL AMOUNT ALLOWED PER YEAR, PER PRIME AWARD		$ 5,650,000		$ 3,851,188		$ 9,501,188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OF PROPOSAL BUDGETS			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$ 3,672,049		</a:t>
            </a:r>
            <a:r>
              <a:rPr lang="en-US" dirty="0"/>
              <a:t>$ 3,812,966		$ 7,532,315	</a:t>
            </a:r>
            <a:br>
              <a:rPr lang="en-US" dirty="0"/>
            </a:br>
            <a:r>
              <a:rPr lang="en-US" dirty="0"/>
              <a:t>AVAILABLE_  ALLOWED (‐ MINUS ‐) PROPOSAL BUDGETS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$ 1,977,951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-$ 9,078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$ 1,968,873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19 total projects awarded to date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Proposals by the Number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050" b="1" dirty="0"/>
            </a:br>
            <a:r>
              <a:rPr lang="en-US" sz="1800" b="1" dirty="0"/>
              <a:t>Encumbered:  Remaining Availability: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$7,532,315 	$1,968, 873</a:t>
            </a:r>
          </a:p>
          <a:p>
            <a:pPr algn="l"/>
            <a:br>
              <a:rPr lang="en-US" sz="2000" b="1" dirty="0"/>
            </a:br>
            <a:r>
              <a:rPr lang="en-US" dirty="0"/>
              <a:t>		 			FY 7/1/20 ‐ 6/30/21	FY 7/1/21 ‐ 12/31/21	SUBRECIPIENT TOTAL	</a:t>
            </a:r>
          </a:p>
          <a:p>
            <a:r>
              <a:rPr lang="en-US" dirty="0"/>
              <a:t>TOTAL AMOUNT ALLOWED PER YEAR, PER PRIME AWARD		$ 5,650,000		$ 3,851,188		$ 9,501,188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OF PROPOSAL BUDGETS			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$ 3,672,049		</a:t>
            </a:r>
            <a:r>
              <a:rPr lang="en-US" dirty="0"/>
              <a:t>$ 3,812,966		$ 7,532,315	</a:t>
            </a:r>
            <a:br>
              <a:rPr lang="en-US" dirty="0"/>
            </a:br>
            <a:r>
              <a:rPr lang="en-US" dirty="0"/>
              <a:t>AVAILABLE_  ALLOWED (‐ MINUS ‐) PROPOSAL BUDGETS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$ 1,977,951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-$ 9,078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$ 1,968,873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8501" y="4437797"/>
            <a:ext cx="6381215" cy="4561824"/>
          </a:xfrm>
        </p:spPr>
        <p:txBody>
          <a:bodyPr/>
          <a:lstStyle/>
          <a:p>
            <a:r>
              <a:rPr lang="en-US" dirty="0"/>
              <a:t>Upskilling of Teachers – math and English</a:t>
            </a:r>
          </a:p>
          <a:p>
            <a:r>
              <a:rPr lang="en-US" dirty="0"/>
              <a:t>Related Examples – such as Single Subject Teaching Pathways (not exhaustive):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Guided Pathway –Clovis USD to Clovis CC to Fresno Pacific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UPSKILLING PARAPROFESSIONAL OF COLOR TO BECOME AREA TEACHERS  </a:t>
            </a:r>
            <a:r>
              <a:rPr lang="en-US" dirty="0"/>
              <a:t>Fresno State targeting Fresno USD Paraprofessionals to complete their Single Subject Teaching Degree at Fresno State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University MA, English cohort enrollments (1/12/20):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(10) Clovis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(1) FCSS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Central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Sanger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Fresno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(20)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Fresno Pacific University MA, Math January Cohort, start 1/12/2021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1.0			2.0</a:t>
            </a: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Clovis USD			1 Washington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FCSS 			1 Fowler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Central USD 		1 Yosemite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Sanger USD 		</a:t>
            </a: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Madera USD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Fresno USD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4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4FFCD596-A04F-4F00-AA20-5EFE3DE6D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5198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D596-A04F-4F00-AA20-5EFE3DE6D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0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83BACA-C94E-48E8-B2B1-6C007B2C412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K16C-SCFeb4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rive.google.com/drive/folders/1WTNp2Q7tTCiXaEA4L0u448EpNlLNU9GN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askv7oNGik370hTPnhueUbvhW0e3bpLE/view?usp=sharing" TargetMode="External"/><Relationship Id="rId4" Type="http://schemas.openxmlformats.org/officeDocument/2006/relationships/hyperlink" Target="https://drive.google.com/file/d/1A6SzL6sv3Crx0NrtYdtxScwdwme3RVch/view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askv7oNGik370hTPnhueUbvhW0e3bpLE/view?usp=sharing" TargetMode="External"/><Relationship Id="rId4" Type="http://schemas.openxmlformats.org/officeDocument/2006/relationships/hyperlink" Target="https://drive.google.com/file/d/1A6SzL6sv3Crx0NrtYdtxScwdwme3RVch/view?usp=shar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lliness.blogspot.com/2015/02/valentines-day-makeup-glowing-skin-cat.html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MsA6JbjS57w3EgQ0eipIKs1O04ivDCBB/view?usp=sharin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cvhec.org/dual-enrollment-upskilling-teachers-masters-program-advances-equity/?utm_source=CVHEC%20Contacts&amp;utm_campaign=67b3962711-EMAIL_CAMPAIGN_2020_09_24_05_22_COPY_01&amp;utm_medium=email&amp;utm_term=0_79813617fc-67b3962711-134142909&amp;mc_cid=67b3962711&amp;mc_eid=61c390856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postsecondaryforall.org/" TargetMode="External"/><Relationship Id="rId11" Type="http://schemas.openxmlformats.org/officeDocument/2006/relationships/hyperlink" Target="https://drive.google.com/file/d/1askv7oNGik370hTPnhueUbvhW0e3bpLE/view?usp=sharing" TargetMode="External"/><Relationship Id="rId5" Type="http://schemas.openxmlformats.org/officeDocument/2006/relationships/hyperlink" Target="https://drive.google.com/file/d/1ytykbhwfuUFQeu-4rpv9QCmvKNEiaVNQ/view?usp=sharing" TargetMode="External"/><Relationship Id="rId10" Type="http://schemas.openxmlformats.org/officeDocument/2006/relationships/hyperlink" Target="https://drive.google.com/file/d/1A6SzL6sv3Crx0NrtYdtxScwdwme3RVch/view?usp=sharing" TargetMode="External"/><Relationship Id="rId4" Type="http://schemas.openxmlformats.org/officeDocument/2006/relationships/hyperlink" Target="https://tinyurl.com/FK16C-SCFeb421" TargetMode="External"/><Relationship Id="rId9" Type="http://schemas.openxmlformats.org/officeDocument/2006/relationships/hyperlink" Target="https://drive.google.com/drive/folders/1WTNp2Q7tTCiXaEA4L0u448EpNlLNU9GN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postsecondaryforall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google.com/file/d/1MsA6JbjS57w3EgQ0eipIKs1O04ivDCBB/view?usp=shari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hyperlink" Target="https://www.cvhec.org/dual-enrollment-upskilling-teachers-masters-program-advances-equity/?utm_source=CVHEC%20Contacts&amp;utm_campaign=67b3962711-EMAIL_CAMPAIGN_2020_09_24_05_22_COPY_01&amp;utm_medium=email&amp;utm_term=0_79813617fc-67b3962711-134142909&amp;mc_cid=67b3962711&amp;mc_eid=61c390856b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068235" cy="5495926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D350FB-D703-4F87-9EF9-69318F9048C9}"/>
              </a:ext>
            </a:extLst>
          </p:cNvPr>
          <p:cNvSpPr txBox="1">
            <a:spLocks/>
          </p:cNvSpPr>
          <p:nvPr/>
        </p:nvSpPr>
        <p:spPr>
          <a:xfrm>
            <a:off x="989350" y="2299017"/>
            <a:ext cx="10440835" cy="4020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Fresno K-16 Collaborative Executive Steering Committee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February 5, 2021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3:00 – 4:30 pm</a:t>
            </a:r>
            <a:br>
              <a:rPr lang="en-US" sz="2600" b="1" dirty="0"/>
            </a:b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Link to Meeting Materials	</a:t>
            </a:r>
            <a:r>
              <a:rPr lang="en-US" sz="2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https://tinyurl.com/FK16C-SCFeb421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Chair, Dr. Carole Goldsmith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Co-Chair, Dr. </a:t>
            </a:r>
            <a:r>
              <a:rPr lang="en-US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Saul Jimenez-Sandoval</a:t>
            </a:r>
            <a:endParaRPr lang="en-US" sz="39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598E2-349C-4CAE-94EB-726FB2B0B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9" y="781367"/>
            <a:ext cx="7334631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393842" cy="60659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5018D-E060-4CEB-940B-456D7DA2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13" y="1068190"/>
            <a:ext cx="3895085" cy="553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CD6E8-470E-4846-8A96-A3BC79FC0A2C}"/>
              </a:ext>
            </a:extLst>
          </p:cNvPr>
          <p:cNvSpPr txBox="1"/>
          <p:nvPr/>
        </p:nvSpPr>
        <p:spPr>
          <a:xfrm>
            <a:off x="5161473" y="1268155"/>
            <a:ext cx="6699094" cy="3175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 Learner Accounting and Finance Management DE Pathway and Direct Outreach Project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increase employability, educational attainment and socioeconomic mobility; as well as promote prior learning assessment/credit for prior learning (PLA/CPL) to recognize previously acquired education or vocational experiences.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Enrolled, Jan 2021 @ FCC.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8338C-A783-46CF-B0EC-F25428C509E2}"/>
              </a:ext>
            </a:extLst>
          </p:cNvPr>
          <p:cNvSpPr txBox="1"/>
          <p:nvPr/>
        </p:nvSpPr>
        <p:spPr>
          <a:xfrm>
            <a:off x="7096195" y="738591"/>
            <a:ext cx="197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EB4BC-94A8-45CC-B03A-27F8DC13D9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7"/>
          <a:stretch/>
        </p:blipFill>
        <p:spPr>
          <a:xfrm rot="519292">
            <a:off x="9444802" y="4019907"/>
            <a:ext cx="2006925" cy="2443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DD7E9-205E-4B24-A632-8572398937A3}"/>
              </a:ext>
            </a:extLst>
          </p:cNvPr>
          <p:cNvSpPr txBox="1"/>
          <p:nvPr/>
        </p:nvSpPr>
        <p:spPr>
          <a:xfrm>
            <a:off x="5316693" y="5194360"/>
            <a:ext cx="4791811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Accounting 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Bootcamp for </a:t>
            </a:r>
            <a:b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HS Students </a:t>
            </a:r>
            <a:b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20 target</a:t>
            </a:r>
            <a:b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70 registered – 46 attended day 1; 29 day 2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 effort of FCC and FPU</a:t>
            </a:r>
            <a:endParaRPr lang="en-US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FF49-6091-4D9D-8A87-F4FF9951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546" y="800884"/>
            <a:ext cx="5675336" cy="1859280"/>
          </a:xfrm>
        </p:spPr>
        <p:txBody>
          <a:bodyPr>
            <a:normAutofit/>
          </a:bodyPr>
          <a:lstStyle/>
          <a:p>
            <a:r>
              <a:rPr lang="en-US" sz="66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Key Deadlines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C93DD-EA8F-492D-87D2-FD556B38D3C2}"/>
              </a:ext>
            </a:extLst>
          </p:cNvPr>
          <p:cNvSpPr txBox="1"/>
          <p:nvPr/>
        </p:nvSpPr>
        <p:spPr>
          <a:xfrm>
            <a:off x="1924492" y="2531227"/>
            <a:ext cx="9473609" cy="333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19, 2021:</a:t>
            </a:r>
            <a:r>
              <a:rPr lang="en-US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 Report 1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(deadline extended from Feb 5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summarizing plan implementation to date, activities and student cohort data to date.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3, 2021:</a:t>
            </a:r>
            <a:r>
              <a:rPr lang="en-US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 Report 2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summarizing student outcomes to date (Spring 2021, Summer 2021, Fall 2021 cohort enrollments).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December 31, 2021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Period of performance for each grant award concludes.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28, 2022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Final invoicing for expenditure through December 31, 2021 due.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28, 2022: Final Report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summarizing student outcomes through the end of the performance period and projected to the end of the Academic Year 2021-22</a:t>
            </a:r>
            <a:br>
              <a:rPr lang="en-US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DE493-7D66-4856-A395-BCDAF2DB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" y="190047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051E-EF68-4E10-84A9-6E178E05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9" y="1601879"/>
            <a:ext cx="5623560" cy="1752599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hlinkClick r:id="rId2"/>
              </a:rPr>
              <a:t>Progress Report 1 </a:t>
            </a:r>
            <a:r>
              <a:rPr lang="en-US" sz="3600" b="1" dirty="0"/>
              <a:t>– </a:t>
            </a:r>
            <a:br>
              <a:rPr lang="en-US" sz="3600" b="1" dirty="0"/>
            </a:br>
            <a:r>
              <a:rPr lang="en-US" sz="3600" b="1" u="sng" dirty="0"/>
              <a:t>Due March 19, 2021</a:t>
            </a:r>
            <a:br>
              <a:rPr lang="en-US" sz="3600" dirty="0"/>
            </a:br>
            <a:r>
              <a:rPr lang="en-US" sz="3100" dirty="0"/>
              <a:t>Part I:Narrative</a:t>
            </a:r>
            <a:br>
              <a:rPr lang="en-US" sz="3100" dirty="0"/>
            </a:br>
            <a:r>
              <a:rPr lang="en-US" sz="3100" dirty="0"/>
              <a:t>Part II: Q</a:t>
            </a:r>
            <a:r>
              <a:rPr lang="en-US" sz="3100" i="0" u="none" strike="noStrike" dirty="0">
                <a:solidFill>
                  <a:srgbClr val="000000"/>
                </a:solidFill>
                <a:effectLst/>
              </a:rPr>
              <a:t>uantitative &amp; Qualitative Outcomes to Date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B5EA79-2207-429C-82A6-1E2B6679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81148"/>
              </p:ext>
            </p:extLst>
          </p:nvPr>
        </p:nvGraphicFramePr>
        <p:xfrm>
          <a:off x="1119443" y="4055170"/>
          <a:ext cx="5623560" cy="183642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67591269"/>
                    </a:ext>
                  </a:extLst>
                </a:gridCol>
                <a:gridCol w="4671060">
                  <a:extLst>
                    <a:ext uri="{9D8B030D-6E8A-4147-A177-3AD203B41FA5}">
                      <a16:colId xmlns:a16="http://schemas.microsoft.com/office/drawing/2014/main" val="3609258493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Progress Report 1 03.19.21 - PART I: Narrative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462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Collaborative Partner Institution Name: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CVHEC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24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Project Title: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Dual Enrollment Teach Upskilling Pathway – MA degrees for English High School Teachers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0260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Pathway(s):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Teacher’s Masters to enable Dual Enrollment 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65193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Please provide a narrative describing efforts and milestones reached to date.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633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B1C1A33-BDBE-49C2-9365-5B34D970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033"/>
            <a:ext cx="3806456" cy="73815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947E388-6430-4B34-B6CA-3E8231E8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85460" y="-4465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0269AC-734B-4E9D-BF05-365BAB00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569" y="385354"/>
            <a:ext cx="4773341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9" y="275253"/>
            <a:ext cx="2777641" cy="53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9FC1F-6BD2-4947-A0B4-88F3280B0023}"/>
              </a:ext>
            </a:extLst>
          </p:cNvPr>
          <p:cNvSpPr txBox="1"/>
          <p:nvPr/>
        </p:nvSpPr>
        <p:spPr>
          <a:xfrm>
            <a:off x="458374" y="2322910"/>
            <a:ext cx="3589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</a:t>
            </a:r>
          </a:p>
          <a:p>
            <a:pPr marR="0"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2021 Objectives &amp; Outcomes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AFB931-CD47-443C-A9B4-0BAF8790805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1524226"/>
              </p:ext>
            </p:extLst>
          </p:nvPr>
        </p:nvGraphicFramePr>
        <p:xfrm>
          <a:off x="3551695" y="675363"/>
          <a:ext cx="8420632" cy="6040629"/>
        </p:xfrm>
        <a:graphic>
          <a:graphicData uri="http://schemas.openxmlformats.org/drawingml/2006/table">
            <a:tbl>
              <a:tblPr firstRow="1" firstCol="1" bandRow="1"/>
              <a:tblGrid>
                <a:gridCol w="4210316">
                  <a:extLst>
                    <a:ext uri="{9D8B030D-6E8A-4147-A177-3AD203B41FA5}">
                      <a16:colId xmlns:a16="http://schemas.microsoft.com/office/drawing/2014/main" val="1256255994"/>
                    </a:ext>
                  </a:extLst>
                </a:gridCol>
                <a:gridCol w="4210316">
                  <a:extLst>
                    <a:ext uri="{9D8B030D-6E8A-4147-A177-3AD203B41FA5}">
                      <a16:colId xmlns:a16="http://schemas.microsoft.com/office/drawing/2014/main" val="56843256"/>
                    </a:ext>
                  </a:extLst>
                </a:gridCol>
              </a:tblGrid>
              <a:tr h="2663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Accounting and Fiscal Management/Dual Enrollment Pathway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City College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Reedley College* 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Community College*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State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Pacific University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Brandman University***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SCCCD***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UC Merced*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Impact: 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__522____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Engineering/ Dual Enrollment Pathway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Sanger Unified School District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Unified School District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Reedley College 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Community College*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Fresno City College*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State Engineering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 Merced*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Student Impact: 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__498____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153474"/>
                  </a:ext>
                </a:extLst>
              </a:tr>
              <a:tr h="2252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Single-Subject Teaching/Dual Enrollment Pathway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Unified School District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Community College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Fresno City College*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Reedley College*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Pacific University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State 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Brandman University*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Impact: 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__276____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Upskilling Masters for Dual Enrollment Pathway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Valley Higher Education Consortium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University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Pacific University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Fresno County Superintendent of Schools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Clovis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Sanger Unified School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Fresno Unified School District*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Central Unified School District*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Student Impact: 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__115__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69542542"/>
                  </a:ext>
                </a:extLst>
              </a:tr>
              <a:tr h="19647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*Proposal not submitted; included in the Community of Practice; **Although a Collab Partner may have written proposals specific to one pathway, most partners are participating 2-3 pathways;   ***targets adult learners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6908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DE25DC-9681-47B9-9998-B96262B422A9}"/>
              </a:ext>
            </a:extLst>
          </p:cNvPr>
          <p:cNvSpPr txBox="1"/>
          <p:nvPr/>
        </p:nvSpPr>
        <p:spPr>
          <a:xfrm>
            <a:off x="3551695" y="275253"/>
            <a:ext cx="8214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Pilot Pathway Working Groups/Communities of Practice Updates </a:t>
            </a:r>
          </a:p>
        </p:txBody>
      </p:sp>
    </p:spTree>
    <p:extLst>
      <p:ext uri="{BB962C8B-B14F-4D97-AF65-F5344CB8AC3E}">
        <p14:creationId xmlns:p14="http://schemas.microsoft.com/office/powerpoint/2010/main" val="197634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393842" cy="60659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72384-37E8-4DB9-BD67-0898530597FF}"/>
              </a:ext>
            </a:extLst>
          </p:cNvPr>
          <p:cNvSpPr txBox="1"/>
          <p:nvPr/>
        </p:nvSpPr>
        <p:spPr>
          <a:xfrm>
            <a:off x="1031358" y="1390320"/>
            <a:ext cx="11393842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 - Pilot Pathway Working Groups/Communities of Practice Updates </a:t>
            </a:r>
          </a:p>
          <a:p>
            <a:r>
              <a:rPr lang="en-US" sz="2400" dirty="0"/>
              <a:t>o	</a:t>
            </a:r>
            <a:r>
              <a:rPr lang="en-US" sz="2300" dirty="0">
                <a:hlinkClick r:id="rId4"/>
              </a:rPr>
              <a:t>Accounting and Fiscal Management/ Dual Enrollment </a:t>
            </a:r>
            <a:r>
              <a:rPr lang="en-US" sz="2300" dirty="0"/>
              <a:t>(Goldsmith/</a:t>
            </a:r>
            <a:r>
              <a:rPr lang="en-U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Jimenez-Sandoval</a:t>
            </a:r>
            <a:r>
              <a:rPr lang="en-US" sz="2300" dirty="0"/>
              <a:t>)</a:t>
            </a:r>
          </a:p>
          <a:p>
            <a:r>
              <a:rPr lang="en-US" sz="2300" dirty="0"/>
              <a:t>o	</a:t>
            </a:r>
            <a:r>
              <a:rPr lang="en-US" sz="2300" dirty="0">
                <a:hlinkClick r:id="rId5"/>
              </a:rPr>
              <a:t>Engineering/ Dual Enrollment</a:t>
            </a:r>
            <a:r>
              <a:rPr lang="en-US" sz="2300" dirty="0"/>
              <a:t> (Buckley/</a:t>
            </a:r>
            <a:r>
              <a:rPr lang="en-U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Jimenez-Sandoval</a:t>
            </a:r>
            <a:r>
              <a:rPr lang="en-US" sz="2300" dirty="0"/>
              <a:t>)</a:t>
            </a:r>
          </a:p>
          <a:p>
            <a:r>
              <a:rPr lang="en-US" sz="2300" dirty="0"/>
              <a:t>o	Education – Single Subject Teachers/ Dual Enrollment (Bennett/Hoff) (4/9/21)</a:t>
            </a:r>
          </a:p>
          <a:p>
            <a:r>
              <a:rPr lang="en-US" sz="2300" dirty="0"/>
              <a:t>o	Education – Upskilling Masters for Dual Enrollment (Duran/Hoff) (4/9/21)</a:t>
            </a:r>
          </a:p>
          <a:p>
            <a:r>
              <a:rPr lang="en-US" sz="2300" dirty="0"/>
              <a:t>o	Race, Equity, Inclusion (Goldsmith)</a:t>
            </a:r>
          </a:p>
          <a:p>
            <a:r>
              <a:rPr lang="en-US" sz="2300" dirty="0"/>
              <a:t>o 	C2C Data Collaboration</a:t>
            </a:r>
          </a:p>
          <a:p>
            <a:r>
              <a:rPr lang="en-US" sz="2300" dirty="0"/>
              <a:t>o	Adult Learners (Hammerstrom/Watkins)</a:t>
            </a:r>
          </a:p>
          <a:p>
            <a:r>
              <a:rPr lang="en-US" sz="2300" dirty="0"/>
              <a:t>o	Other</a:t>
            </a:r>
          </a:p>
        </p:txBody>
      </p:sp>
    </p:spTree>
    <p:extLst>
      <p:ext uri="{BB962C8B-B14F-4D97-AF65-F5344CB8AC3E}">
        <p14:creationId xmlns:p14="http://schemas.microsoft.com/office/powerpoint/2010/main" val="200936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BCB34-D7A7-4715-B783-F26273B6C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9E43E-7B78-4B4F-9DF1-23FEBC5648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2453" y="1015763"/>
            <a:ext cx="9369541" cy="221599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Fresno K-16 Collaborative </a:t>
            </a:r>
            <a:b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Steering Committee Meetings: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April 9, 2021, 3:00-4:30pm</a:t>
            </a:r>
            <a:br>
              <a:rPr lang="en-US" sz="32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highlight>
                  <a:srgbClr val="00FFFF"/>
                </a:highlight>
                <a:latin typeface="Arial Narrow" panose="020B0606020202030204" pitchFamily="34" charset="0"/>
                <a:cs typeface="Times New Roman" panose="02020603050405020304" pitchFamily="18" charset="0"/>
              </a:rPr>
              <a:t>Friday, June 4, 2021, 3:00-4:30</a:t>
            </a:r>
            <a:endParaRPr lang="en-US" sz="1800" dirty="0">
              <a:highlight>
                <a:srgbClr val="00FFFF"/>
              </a:highlight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BB0A92-833F-47B7-A38F-A15052B9B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7"/>
          <a:stretch/>
        </p:blipFill>
        <p:spPr>
          <a:xfrm>
            <a:off x="7056944" y="4211344"/>
            <a:ext cx="2886535" cy="197234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59046D-1BB1-4890-98D5-CA979D56C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61173" y="3523886"/>
            <a:ext cx="3730695" cy="2798021"/>
          </a:xfrm>
          <a:prstGeom prst="rect">
            <a:avLst/>
          </a:prstGeom>
        </p:spPr>
      </p:pic>
      <p:pic>
        <p:nvPicPr>
          <p:cNvPr id="9" name="Graphic 8" descr="Heart outline">
            <a:extLst>
              <a:ext uri="{FF2B5EF4-FFF2-40B4-BE49-F238E27FC236}">
                <a16:creationId xmlns:a16="http://schemas.microsoft.com/office/drawing/2014/main" id="{B8AA5702-260E-43A0-B685-B945D85ED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06757">
            <a:off x="4921122" y="2422806"/>
            <a:ext cx="7314702" cy="53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BD3F7F-CA56-4FF7-AAF8-BF5E382A3046}"/>
              </a:ext>
            </a:extLst>
          </p:cNvPr>
          <p:cNvSpPr txBox="1"/>
          <p:nvPr/>
        </p:nvSpPr>
        <p:spPr>
          <a:xfrm>
            <a:off x="8243324" y="1120676"/>
            <a:ext cx="3003259" cy="230832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Fresno K-16 Collaborative Executive Steering Committee Meetings: </a:t>
            </a:r>
          </a:p>
          <a:p>
            <a:pPr algn="ctr"/>
            <a:r>
              <a:rPr lang="en-US" sz="18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April 9. 5, 2021 </a:t>
            </a:r>
          </a:p>
          <a:p>
            <a:pPr algn="ctr"/>
            <a:r>
              <a:rPr lang="en-US" sz="18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3:00-4:30pm</a:t>
            </a:r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>
                <a:highlight>
                  <a:srgbClr val="00FFFF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June 4, 2021 </a:t>
            </a:r>
            <a:br>
              <a:rPr lang="en-US" b="1" dirty="0">
                <a:highlight>
                  <a:srgbClr val="00FFFF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highlight>
                  <a:srgbClr val="00FFFF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3:00-4:30pm</a:t>
            </a:r>
            <a:endParaRPr lang="en-US" sz="24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FF8E04-C82B-40F4-BB76-B4C37F39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46806"/>
              </p:ext>
            </p:extLst>
          </p:nvPr>
        </p:nvGraphicFramePr>
        <p:xfrm>
          <a:off x="4496398" y="229281"/>
          <a:ext cx="5189947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5189947">
                  <a:extLst>
                    <a:ext uri="{9D8B030D-6E8A-4147-A177-3AD203B41FA5}">
                      <a16:colId xmlns:a16="http://schemas.microsoft.com/office/drawing/2014/main" val="2296008205"/>
                    </a:ext>
                  </a:extLst>
                </a:gridCol>
              </a:tblGrid>
              <a:tr h="541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AGENDA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rgbClr val="E4641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https://tinyurl.com/FK16C-SCFeb421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038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BE1AA9D-BEF5-4FAE-8FBF-762583DFF34B}"/>
              </a:ext>
            </a:extLst>
          </p:cNvPr>
          <p:cNvSpPr txBox="1"/>
          <p:nvPr/>
        </p:nvSpPr>
        <p:spPr>
          <a:xfrm>
            <a:off x="1458245" y="1307647"/>
            <a:ext cx="5932081" cy="532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and Introductions – 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President Carole Goldsmith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</a:t>
            </a:r>
            <a:r>
              <a:rPr lang="en-US" sz="11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December 4, 2020 meeting minutes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 Updates (5 min) –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Karri Hammerstrom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 Newsom's Council for Postsecondary Education website </a:t>
            </a:r>
            <a:r>
              <a:rPr lang="en-US" sz="11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http://capostsecondaryforall.org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LIVE &amp; shares their work, including initiatives: The Recovery With Equity Taskforce &amp; </a:t>
            </a:r>
            <a:r>
              <a:rPr lang="en-US" sz="11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Fresno K-16 Collaborative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RFP/Scope of Work for coordinating Collab outward facing website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report to the Gov’s Council, Feb 11th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Dual Enrollment HUB meeting, Wed., Feb. 24, 2021, 11am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DRIVE-Sankofa Race Equity review – March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news – </a:t>
            </a:r>
            <a:r>
              <a:rPr lang="en-US" sz="11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CVHEC Newsletter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CCC Chancellor’s Office Vision in Action, Jan 28, 2021</a:t>
            </a: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Proposal Updates (20 min) –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Hammerstrom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spc="15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Breakdown Update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Round 2 project proposals being requested for consideration for FY 20-21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Dual Enrollment HUB investment  (HS guidance counselor professional development; HS Canvas subscriptions; website landing page and IT upgrades; DE specialists, outreach and marketing)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funding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Progress &amp; Successes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Programmatic contracting &amp; funding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Report 1 Due March 19, 2021 (deadline extended from Feb 5</a:t>
            </a:r>
            <a:r>
              <a:rPr lang="en-US" sz="1100" b="1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&amp; Key Dates 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 min) –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Hammerstrom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March 19, 2021:</a:t>
            </a:r>
            <a:r>
              <a:rPr lang="en-US" sz="11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 </a:t>
            </a: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Progress Report 1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summarizing plan implementation to date, activities and student cohort data to date.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3, 2021:</a:t>
            </a:r>
            <a:r>
              <a:rPr lang="en-US" sz="11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 Report 2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summarizing student outcomes to date (Spring 2021, Summer 2021, Fall 2021 cohort enrollments).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December 31, 2021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Period of performance for each grant award concludes.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28, 2022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Final invoicing for expenditure through December 31, 2021 due.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28, 2022: Final Report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summarizing student outcomes through the end of the performance period and projected to the end of the Academic Year 2021-22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8CE31-08E2-4035-95DD-93526AB5B55C}"/>
              </a:ext>
            </a:extLst>
          </p:cNvPr>
          <p:cNvSpPr txBox="1"/>
          <p:nvPr/>
        </p:nvSpPr>
        <p:spPr>
          <a:xfrm>
            <a:off x="7297908" y="3429000"/>
            <a:ext cx="4894092" cy="3106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Roundtable - Pilot Pathway Working Groups/Communities of Practice Updates (10 min)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PATHWAY CO-LEADS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2021 Objectives and Outcomes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Accounting and Fiscal Management/ Dual Enrollment (Goldsmith/</a:t>
            </a:r>
            <a:r>
              <a:rPr lang="en-US" sz="1100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Jiménez-Sandoval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Engineering/ Dual Enrollment (Buckley/</a:t>
            </a:r>
            <a:r>
              <a:rPr lang="en-US" sz="1100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Jiménez-Sandoval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Partner Program Updates and Announcements / Other (15 min) –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	Partners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Brandman University Announcement and Name Change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Obstacles &amp; Opportunities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What’s Next &amp; Adjournment (5 min) –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Goldsmith / Hammerstrom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Working Group/Communities of Practice meetings ongoing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Dual Enrollment HUB meeting, Wed., Feb. 24, 2021, 11am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Next K-16 Collaborative Steering Committee Meetings: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April 9, 2021, 3:00-4:30pm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b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June 4 ,2021, 3:00-4:30pm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8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4F3A0A-12B3-4A49-8D5D-C1EF15F5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Governor’s Council for Postsecondary Education Website</a:t>
            </a:r>
            <a:b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https://www.capostsecondaryforall.org</a:t>
            </a: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D2682-BFE3-4CF2-98BD-13391686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8" y="2317917"/>
            <a:ext cx="4895055" cy="1590893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DA8DCE8-FA6A-489C-9706-002DDF603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667" y="2317917"/>
            <a:ext cx="4895056" cy="4024160"/>
          </a:xfrm>
        </p:spPr>
        <p:txBody>
          <a:bodyPr>
            <a:normAutofit lnSpcReduction="10000"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Governor convened the Council for Post-Secondary Education as an advisory body and sounding board for policy changes considered at the state level and within educational segments.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Council is</a:t>
            </a:r>
            <a:r>
              <a:rPr lang="en-US" sz="1800" dirty="0">
                <a:solidFill>
                  <a:srgbClr val="3C78D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exploring and recommending new approaches to accelerate equitable student success across the state. 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CAPostSecondaryForAll.org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was launched to share the Council’s work, including signature initiatives: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Recovery With Equity Taskforce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Fresno K-16 Collaborative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FD47AA8-C4AD-4D88-B904-5D72965B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98" y="4070516"/>
            <a:ext cx="4937754" cy="2330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87D5E-CCDC-4F31-808C-DA69DC07C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8" y="170775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AB214B-66A9-46BD-B509-B33E01A0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15" y="360672"/>
            <a:ext cx="3314700" cy="1381125"/>
          </a:xfrm>
          <a:prstGeom prst="rect">
            <a:avLst/>
          </a:prstGeom>
        </p:spPr>
      </p:pic>
      <p:pic>
        <p:nvPicPr>
          <p:cNvPr id="8" name="Content Placeholder 7">
            <a:hlinkClick r:id="rId4"/>
            <a:extLst>
              <a:ext uri="{FF2B5EF4-FFF2-40B4-BE49-F238E27FC236}">
                <a16:creationId xmlns:a16="http://schemas.microsoft.com/office/drawing/2014/main" id="{4CBD0CC2-B474-42C7-BCC7-52D060727C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rot="20753772">
            <a:off x="1338699" y="1583055"/>
            <a:ext cx="3541122" cy="4270552"/>
          </a:xfrm>
        </p:spPr>
      </p:pic>
      <p:pic>
        <p:nvPicPr>
          <p:cNvPr id="6" name="Content Placeholder 5">
            <a:hlinkClick r:id="rId6"/>
            <a:extLst>
              <a:ext uri="{FF2B5EF4-FFF2-40B4-BE49-F238E27FC236}">
                <a16:creationId xmlns:a16="http://schemas.microsoft.com/office/drawing/2014/main" id="{0796877A-9F45-4D0A-970E-926C5E693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 rot="572034">
            <a:off x="4919892" y="1760720"/>
            <a:ext cx="3636687" cy="446627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CB08B-B0CD-4999-8723-41E62863F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8" y="170775"/>
            <a:ext cx="3314700" cy="640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0ACFD5-C378-4FB4-8CAC-9ED4C6A4B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0547" y="5165790"/>
            <a:ext cx="2763388" cy="1462442"/>
          </a:xfrm>
          <a:prstGeom prst="rect">
            <a:avLst/>
          </a:prstGeom>
        </p:spPr>
      </p:pic>
      <p:pic>
        <p:nvPicPr>
          <p:cNvPr id="1026" name="Picture 2" descr="Image result for super bowl 2021">
            <a:extLst>
              <a:ext uri="{FF2B5EF4-FFF2-40B4-BE49-F238E27FC236}">
                <a16:creationId xmlns:a16="http://schemas.microsoft.com/office/drawing/2014/main" id="{EA088D38-00FE-433A-A79C-8DE275EC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25" y="3310215"/>
            <a:ext cx="2788433" cy="18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511EF1-CF07-44C6-8C87-53C617E1A557}"/>
              </a:ext>
            </a:extLst>
          </p:cNvPr>
          <p:cNvSpPr txBox="1"/>
          <p:nvPr/>
        </p:nvSpPr>
        <p:spPr>
          <a:xfrm>
            <a:off x="9509760" y="285496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And…………</a:t>
            </a:r>
          </a:p>
        </p:txBody>
      </p:sp>
      <p:pic>
        <p:nvPicPr>
          <p:cNvPr id="13" name="Graphic 12" descr="Football with solid fill">
            <a:extLst>
              <a:ext uri="{FF2B5EF4-FFF2-40B4-BE49-F238E27FC236}">
                <a16:creationId xmlns:a16="http://schemas.microsoft.com/office/drawing/2014/main" id="{F70EC344-D087-4633-BD32-31E84DC5F0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0864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7709-EBC0-477E-AB73-18215B7F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18" y="478239"/>
            <a:ext cx="10475337" cy="1752599"/>
          </a:xfrm>
        </p:spPr>
        <p:txBody>
          <a:bodyPr/>
          <a:lstStyle/>
          <a:p>
            <a:r>
              <a:rPr lang="en-US" dirty="0"/>
              <a:t>Collaborative Partner 2yr Pilot Pathway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8BE251-7F0A-44D9-B3A6-2F01EC65F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597923"/>
              </p:ext>
            </p:extLst>
          </p:nvPr>
        </p:nvGraphicFramePr>
        <p:xfrm>
          <a:off x="466984" y="1695740"/>
          <a:ext cx="11296271" cy="465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BF47EB-FDC4-479D-89B9-D48CC1499479}"/>
              </a:ext>
            </a:extLst>
          </p:cNvPr>
          <p:cNvSpPr txBox="1"/>
          <p:nvPr/>
        </p:nvSpPr>
        <p:spPr>
          <a:xfrm>
            <a:off x="4382470" y="3265699"/>
            <a:ext cx="1203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orbel" panose="020B0503020204020204"/>
              </a:rPr>
              <a:t>115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Teachers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8.15%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A38BF-AC51-4117-B1F4-D234D96FC7AB}"/>
              </a:ext>
            </a:extLst>
          </p:cNvPr>
          <p:cNvSpPr txBox="1"/>
          <p:nvPr/>
        </p:nvSpPr>
        <p:spPr>
          <a:xfrm>
            <a:off x="5076843" y="4630158"/>
            <a:ext cx="2249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1106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Students- High School  &amp; Transfers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78.38%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C663-FE21-4B69-B558-D70FB2CE1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0ABC8-7060-4020-8177-DF989AC8BEF3}"/>
              </a:ext>
            </a:extLst>
          </p:cNvPr>
          <p:cNvSpPr txBox="1"/>
          <p:nvPr/>
        </p:nvSpPr>
        <p:spPr>
          <a:xfrm>
            <a:off x="8351463" y="2667660"/>
            <a:ext cx="341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Accounting &amp; Financial Mgt.</a:t>
            </a:r>
            <a:endParaRPr lang="en-US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Engineering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Single Subject Teachers</a:t>
            </a:r>
            <a:endParaRPr lang="en-US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455E-CA27-4C5E-A3A5-778F0856CC67}"/>
              </a:ext>
            </a:extLst>
          </p:cNvPr>
          <p:cNvSpPr txBox="1"/>
          <p:nvPr/>
        </p:nvSpPr>
        <p:spPr>
          <a:xfrm>
            <a:off x="976277" y="2942533"/>
            <a:ext cx="2840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Education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Dual Enrollment Teachers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(Upskilling - Master’s degrees for high school teachers to teach dual enrollment)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77C15F2-81CD-4C1D-97EB-66A090B7FB2C}"/>
              </a:ext>
            </a:extLst>
          </p:cNvPr>
          <p:cNvSpPr/>
          <p:nvPr/>
        </p:nvSpPr>
        <p:spPr>
          <a:xfrm>
            <a:off x="8047672" y="2447260"/>
            <a:ext cx="417444" cy="13071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DF68E-B291-490F-8263-31514AF5AC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297950" y="3100836"/>
            <a:ext cx="749722" cy="32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90BC33E1-A658-495D-8C86-BEB51370D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7500"/>
          <a:stretch/>
        </p:blipFill>
        <p:spPr>
          <a:xfrm>
            <a:off x="1287918" y="4342991"/>
            <a:ext cx="2840183" cy="1272576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F0346E8-2294-4BE2-8408-4B1E10E6A9F0}"/>
              </a:ext>
            </a:extLst>
          </p:cNvPr>
          <p:cNvCxnSpPr>
            <a:cxnSpLocks/>
          </p:cNvCxnSpPr>
          <p:nvPr/>
        </p:nvCxnSpPr>
        <p:spPr>
          <a:xfrm flipV="1">
            <a:off x="6003403" y="2509205"/>
            <a:ext cx="995265" cy="131808"/>
          </a:xfrm>
          <a:prstGeom prst="bentConnector3">
            <a:avLst>
              <a:gd name="adj1" fmla="val -1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9ED5F7-14A7-4371-86F8-FA9214C8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08171"/>
              </p:ext>
            </p:extLst>
          </p:nvPr>
        </p:nvGraphicFramePr>
        <p:xfrm>
          <a:off x="7924800" y="4374040"/>
          <a:ext cx="3955821" cy="1559307"/>
        </p:xfrm>
        <a:graphic>
          <a:graphicData uri="http://schemas.openxmlformats.org/drawingml/2006/table">
            <a:tbl>
              <a:tblPr/>
              <a:tblGrid>
                <a:gridCol w="1644016">
                  <a:extLst>
                    <a:ext uri="{9D8B030D-6E8A-4147-A177-3AD203B41FA5}">
                      <a16:colId xmlns:a16="http://schemas.microsoft.com/office/drawing/2014/main" val="935645950"/>
                    </a:ext>
                  </a:extLst>
                </a:gridCol>
                <a:gridCol w="1049373">
                  <a:extLst>
                    <a:ext uri="{9D8B030D-6E8A-4147-A177-3AD203B41FA5}">
                      <a16:colId xmlns:a16="http://schemas.microsoft.com/office/drawing/2014/main" val="929322737"/>
                    </a:ext>
                  </a:extLst>
                </a:gridCol>
                <a:gridCol w="1262432">
                  <a:extLst>
                    <a:ext uri="{9D8B030D-6E8A-4147-A177-3AD203B41FA5}">
                      <a16:colId xmlns:a16="http://schemas.microsoft.com/office/drawing/2014/main" val="2013697897"/>
                    </a:ext>
                  </a:extLst>
                </a:gridCol>
              </a:tblGrid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Investment YTD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Teachers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28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7,532,313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68217"/>
                  </a:ext>
                </a:extLst>
              </a:tr>
              <a:tr h="349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human touchpoints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student/ teachers*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3046"/>
                  </a:ext>
                </a:extLst>
              </a:tr>
              <a:tr h="661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5,338.28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per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student/ teachers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434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6FA7F54-BD5D-4B66-80E9-660FECA4415A}"/>
              </a:ext>
            </a:extLst>
          </p:cNvPr>
          <p:cNvSpPr txBox="1"/>
          <p:nvPr/>
        </p:nvSpPr>
        <p:spPr>
          <a:xfrm>
            <a:off x="7924800" y="5933347"/>
            <a:ext cx="412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*Not inclusive of the 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of teachers, faculty, staff participating in trainings/PD and REI PD to faculty, staff, teachers, admin, community - est. &gt;1000; Round 2 proposals under development including the virtual DE Hub; and Bridge-Type Programs, collectively &gt;1000 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0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1BB79-9B79-4190-93DA-312054D54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0" y="226525"/>
            <a:ext cx="3204964" cy="6193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48630A4-1B32-4B1E-9546-B233DB10413C}"/>
              </a:ext>
            </a:extLst>
          </p:cNvPr>
          <p:cNvSpPr/>
          <p:nvPr/>
        </p:nvSpPr>
        <p:spPr>
          <a:xfrm>
            <a:off x="257908" y="4686032"/>
            <a:ext cx="2032454" cy="2028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A7E6A-0464-4064-8ED7-CF4D313EA9F9}"/>
              </a:ext>
            </a:extLst>
          </p:cNvPr>
          <p:cNvSpPr txBox="1"/>
          <p:nvPr/>
        </p:nvSpPr>
        <p:spPr>
          <a:xfrm>
            <a:off x="274139" y="830985"/>
            <a:ext cx="4032445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Proposals by the Number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(2/2021)</a:t>
            </a:r>
          </a:p>
          <a:p>
            <a:pPr algn="ctr"/>
            <a:br>
              <a:rPr lang="en-US" sz="1200" b="1" dirty="0"/>
            </a:br>
            <a:r>
              <a:rPr lang="en-US" sz="2400" b="1" dirty="0"/>
              <a:t>Total Ask to Date:</a:t>
            </a:r>
          </a:p>
          <a:p>
            <a:pPr algn="ctr"/>
            <a:r>
              <a:rPr lang="en-US" sz="2800" b="1" dirty="0"/>
              <a:t>$7,532,313</a:t>
            </a:r>
            <a:br>
              <a:rPr lang="en-US" sz="2800" b="1" dirty="0"/>
            </a:br>
            <a:endParaRPr lang="en-US" b="1" dirty="0"/>
          </a:p>
          <a:p>
            <a:pPr algn="ctr"/>
            <a:r>
              <a:rPr lang="en-US" sz="2400" b="1" dirty="0"/>
              <a:t>Remaining Availability:</a:t>
            </a:r>
          </a:p>
          <a:p>
            <a:pPr algn="ctr"/>
            <a:r>
              <a:rPr lang="en-US" sz="2800" b="1" dirty="0"/>
              <a:t>$1,968,875</a:t>
            </a:r>
          </a:p>
          <a:p>
            <a:pPr algn="ctr"/>
            <a:r>
              <a:rPr lang="en-US" sz="1900" dirty="0"/>
              <a:t>(proposals under development or anticipated are expected to utilize the remaining available funds)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0C7302-1543-4D6F-A863-B720EF13FAF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5057301"/>
          <a:ext cx="11553092" cy="1657620"/>
        </p:xfrm>
        <a:graphic>
          <a:graphicData uri="http://schemas.openxmlformats.org/drawingml/2006/table">
            <a:tbl>
              <a:tblPr/>
              <a:tblGrid>
                <a:gridCol w="1812524">
                  <a:extLst>
                    <a:ext uri="{9D8B030D-6E8A-4147-A177-3AD203B41FA5}">
                      <a16:colId xmlns:a16="http://schemas.microsoft.com/office/drawing/2014/main" val="2332323060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2096719986"/>
                    </a:ext>
                  </a:extLst>
                </a:gridCol>
                <a:gridCol w="2933534">
                  <a:extLst>
                    <a:ext uri="{9D8B030D-6E8A-4147-A177-3AD203B41FA5}">
                      <a16:colId xmlns:a16="http://schemas.microsoft.com/office/drawing/2014/main" val="863133949"/>
                    </a:ext>
                  </a:extLst>
                </a:gridCol>
                <a:gridCol w="5566294">
                  <a:extLst>
                    <a:ext uri="{9D8B030D-6E8A-4147-A177-3AD203B41FA5}">
                      <a16:colId xmlns:a16="http://schemas.microsoft.com/office/drawing/2014/main" val="1451680068"/>
                    </a:ext>
                  </a:extLst>
                </a:gridCol>
              </a:tblGrid>
              <a:tr h="400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 YTD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Does not include teachers, faculty, staff participating in trainings/PD. Not inclusive of proposals being edited (BU); and Round 2 proposals under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adult learners,  regional upskilling, data, virtual DE Hub and REI PD to faculty, staff, teachers, admin, community est. &gt;1000 or Bridge-Type Programs, collectively &gt;1000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948901"/>
                  </a:ext>
                </a:extLst>
              </a:tr>
              <a:tr h="21772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7,532,313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0930"/>
                  </a:ext>
                </a:extLst>
              </a:tr>
              <a:tr h="469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human touchpoints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student/ teachers*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38579"/>
                  </a:ext>
                </a:extLst>
              </a:tr>
              <a:tr h="566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$5,338.28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per student/ teachers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**Although a Collab Partner may have written proposals specific to one pathway, most partners are participating 2-3 pathways.   ***targets adult learners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256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0E36ECE-07A7-49D2-830B-99130024C75E}"/>
              </a:ext>
            </a:extLst>
          </p:cNvPr>
          <p:cNvSpPr txBox="1"/>
          <p:nvPr/>
        </p:nvSpPr>
        <p:spPr>
          <a:xfrm>
            <a:off x="257908" y="4693550"/>
            <a:ext cx="200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TOTALS: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D0DFCE-CA16-4E90-BBED-2F46ED92C5D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48873229"/>
              </p:ext>
            </p:extLst>
          </p:nvPr>
        </p:nvGraphicFramePr>
        <p:xfrm>
          <a:off x="4540250" y="201600"/>
          <a:ext cx="7405013" cy="4756060"/>
        </p:xfrm>
        <a:graphic>
          <a:graphicData uri="http://schemas.openxmlformats.org/drawingml/2006/table">
            <a:tbl>
              <a:tblPr/>
              <a:tblGrid>
                <a:gridCol w="306917">
                  <a:extLst>
                    <a:ext uri="{9D8B030D-6E8A-4147-A177-3AD203B41FA5}">
                      <a16:colId xmlns:a16="http://schemas.microsoft.com/office/drawing/2014/main" val="4150231316"/>
                    </a:ext>
                  </a:extLst>
                </a:gridCol>
                <a:gridCol w="2783416">
                  <a:extLst>
                    <a:ext uri="{9D8B030D-6E8A-4147-A177-3AD203B41FA5}">
                      <a16:colId xmlns:a16="http://schemas.microsoft.com/office/drawing/2014/main" val="3976495265"/>
                    </a:ext>
                  </a:extLst>
                </a:gridCol>
                <a:gridCol w="740054">
                  <a:extLst>
                    <a:ext uri="{9D8B030D-6E8A-4147-A177-3AD203B41FA5}">
                      <a16:colId xmlns:a16="http://schemas.microsoft.com/office/drawing/2014/main" val="109950794"/>
                    </a:ext>
                  </a:extLst>
                </a:gridCol>
                <a:gridCol w="548688">
                  <a:extLst>
                    <a:ext uri="{9D8B030D-6E8A-4147-A177-3AD203B41FA5}">
                      <a16:colId xmlns:a16="http://schemas.microsoft.com/office/drawing/2014/main" val="4276884547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042623932"/>
                    </a:ext>
                  </a:extLst>
                </a:gridCol>
                <a:gridCol w="2433271">
                  <a:extLst>
                    <a:ext uri="{9D8B030D-6E8A-4147-A177-3AD203B41FA5}">
                      <a16:colId xmlns:a16="http://schemas.microsoft.com/office/drawing/2014/main" val="1395901699"/>
                    </a:ext>
                  </a:extLst>
                </a:gridCol>
              </a:tblGrid>
              <a:tr h="169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Collaborative Partner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Award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Students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Teachers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Pathways**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38568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Unified School District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Acctg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SS Teach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58255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Sanger Unified School District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61156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Central Unified School District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SS Teach, Acct,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Eng.,MA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541474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City College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351,658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Acctg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562272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Reedley College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46856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Brandman University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349,320 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Acct**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12696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7a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State - Acctg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Acctg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5446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7b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State - SS Teacher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SS Teach***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80588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7c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State - Eng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Eng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4788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Clovis Community College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SS Teacher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803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Pacific University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590,000 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SS Teach, Acct, MA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090776"/>
                  </a:ext>
                </a:extLst>
              </a:tr>
              <a:tr h="169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33537"/>
                  </a:ext>
                </a:extLst>
              </a:tr>
              <a:tr h="17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Fresno County Superintendent of Schools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585,696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96412"/>
                  </a:ext>
                </a:extLst>
              </a:tr>
              <a:tr h="198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Central Valley Higher Education Consortium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110,000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13425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National University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480,000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784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Clovis Unified School District (12/4)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467,317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SS Teacher, Acct, MA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989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 Merced, SCCCD, Collab partners,other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tbd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tbd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107104"/>
                  </a:ext>
                </a:extLst>
              </a:tr>
              <a:tr h="148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420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R2-1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Adult Learners (SCCCD/SCAEC/FCC + FPU/NU/BU)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57,823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Acct ***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52809"/>
                  </a:ext>
                </a:extLst>
              </a:tr>
              <a:tr h="205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R2-2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C2C Unique ID Creation &amp; Data Sharing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180,000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Key element: IT/Data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04115"/>
                  </a:ext>
                </a:extLst>
              </a:tr>
              <a:tr h="29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R2-3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Overarching Race Equity Inclusion (FCC+CVHEC)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245,500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Key element: Race Equity Inclusion &amp; Outreach; Support Systems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011113"/>
                  </a:ext>
                </a:extLst>
              </a:tr>
              <a:tr h="304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R2-4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 Upskilling Regionally for Sustainability (CVHEC,NU,FPU)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575,000 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94453"/>
                  </a:ext>
                </a:extLst>
              </a:tr>
              <a:tr h="271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R2-5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Virtual Dual Enrollment HUB (proposal inder development)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tbd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Key Elements: Equity, DE, Support Systems, Virtual Labs, Shared Assets; under development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45080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Total ytd </a:t>
                      </a:r>
                    </a:p>
                  </a:txBody>
                  <a:tcPr marL="4902" marR="4902" marT="4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7,532,313 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1296 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02" marR="4902" marT="4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77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BFE7EF-05BE-42D5-B78D-4D1D546EF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164237"/>
            <a:ext cx="1777617" cy="3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3D4AD-0211-4F93-9F86-CBEAB19A49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81"/>
          <a:stretch/>
        </p:blipFill>
        <p:spPr>
          <a:xfrm>
            <a:off x="2904126" y="121920"/>
            <a:ext cx="8637633" cy="5842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CD6FC5-9633-4A3B-8AF8-73A41E798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08902"/>
              </p:ext>
            </p:extLst>
          </p:nvPr>
        </p:nvGraphicFramePr>
        <p:xfrm>
          <a:off x="2904127" y="6004560"/>
          <a:ext cx="8637633" cy="731520"/>
        </p:xfrm>
        <a:graphic>
          <a:graphicData uri="http://schemas.openxmlformats.org/drawingml/2006/table">
            <a:tbl>
              <a:tblPr/>
              <a:tblGrid>
                <a:gridCol w="2627138">
                  <a:extLst>
                    <a:ext uri="{9D8B030D-6E8A-4147-A177-3AD203B41FA5}">
                      <a16:colId xmlns:a16="http://schemas.microsoft.com/office/drawing/2014/main" val="1534706813"/>
                    </a:ext>
                  </a:extLst>
                </a:gridCol>
                <a:gridCol w="2597308">
                  <a:extLst>
                    <a:ext uri="{9D8B030D-6E8A-4147-A177-3AD203B41FA5}">
                      <a16:colId xmlns:a16="http://schemas.microsoft.com/office/drawing/2014/main" val="775924031"/>
                    </a:ext>
                  </a:extLst>
                </a:gridCol>
                <a:gridCol w="1062311">
                  <a:extLst>
                    <a:ext uri="{9D8B030D-6E8A-4147-A177-3AD203B41FA5}">
                      <a16:colId xmlns:a16="http://schemas.microsoft.com/office/drawing/2014/main" val="2525011169"/>
                    </a:ext>
                  </a:extLst>
                </a:gridCol>
                <a:gridCol w="1087804">
                  <a:extLst>
                    <a:ext uri="{9D8B030D-6E8A-4147-A177-3AD203B41FA5}">
                      <a16:colId xmlns:a16="http://schemas.microsoft.com/office/drawing/2014/main" val="3850128225"/>
                    </a:ext>
                  </a:extLst>
                </a:gridCol>
                <a:gridCol w="1263072">
                  <a:extLst>
                    <a:ext uri="{9D8B030D-6E8A-4147-A177-3AD203B41FA5}">
                      <a16:colId xmlns:a16="http://schemas.microsoft.com/office/drawing/2014/main" val="36011427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7/1/20 ‐ 6/30/21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7/1/21 ‐ 12/31/21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SUBRECIPIENT TOTAL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6168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 ALLOWED PER YEAR, PER PRIME AWARD</a:t>
                      </a:r>
                    </a:p>
                  </a:txBody>
                  <a:tcPr marL="146304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$ 5,650,000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$ 3,851,188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$ 9,501,188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9122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PROPOSAL BUDGETS</a:t>
                      </a:r>
                    </a:p>
                  </a:txBody>
                  <a:tcPr marL="25603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$ 3,672,049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$ 3,860,266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$ 7,532,315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7723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AVAILABLE_  ALLOWED (‐ MINUS ‐) PROPOSAL BUDGETS</a:t>
                      </a:r>
                    </a:p>
                  </a:txBody>
                  <a:tcPr marL="146304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$ 1,977,951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-$ 9,078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$ 1,968,873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59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9F8F59-6B3D-428D-99B1-7C7088484ADA}"/>
              </a:ext>
            </a:extLst>
          </p:cNvPr>
          <p:cNvSpPr txBox="1"/>
          <p:nvPr/>
        </p:nvSpPr>
        <p:spPr>
          <a:xfrm>
            <a:off x="951937" y="2773680"/>
            <a:ext cx="1952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Investment Breakdown by FY1 and FY2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9FC884-0FC9-4063-9CDB-7E076CC53053}"/>
              </a:ext>
            </a:extLst>
          </p:cNvPr>
          <p:cNvCxnSpPr/>
          <p:nvPr/>
        </p:nvCxnSpPr>
        <p:spPr>
          <a:xfrm>
            <a:off x="345440" y="6370320"/>
            <a:ext cx="2255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9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BFE7EF-05BE-42D5-B78D-4D1D546EF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164237"/>
            <a:ext cx="1777617" cy="34350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CD6FC5-9633-4A3B-8AF8-73A41E798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19106"/>
              </p:ext>
            </p:extLst>
          </p:nvPr>
        </p:nvGraphicFramePr>
        <p:xfrm>
          <a:off x="1593487" y="2092960"/>
          <a:ext cx="10314032" cy="2872737"/>
        </p:xfrm>
        <a:graphic>
          <a:graphicData uri="http://schemas.openxmlformats.org/drawingml/2006/table">
            <a:tbl>
              <a:tblPr/>
              <a:tblGrid>
                <a:gridCol w="3137015">
                  <a:extLst>
                    <a:ext uri="{9D8B030D-6E8A-4147-A177-3AD203B41FA5}">
                      <a16:colId xmlns:a16="http://schemas.microsoft.com/office/drawing/2014/main" val="1534706813"/>
                    </a:ext>
                  </a:extLst>
                </a:gridCol>
                <a:gridCol w="3101396">
                  <a:extLst>
                    <a:ext uri="{9D8B030D-6E8A-4147-A177-3AD203B41FA5}">
                      <a16:colId xmlns:a16="http://schemas.microsoft.com/office/drawing/2014/main" val="775924031"/>
                    </a:ext>
                  </a:extLst>
                </a:gridCol>
                <a:gridCol w="1268485">
                  <a:extLst>
                    <a:ext uri="{9D8B030D-6E8A-4147-A177-3AD203B41FA5}">
                      <a16:colId xmlns:a16="http://schemas.microsoft.com/office/drawing/2014/main" val="2525011169"/>
                    </a:ext>
                  </a:extLst>
                </a:gridCol>
                <a:gridCol w="1298926">
                  <a:extLst>
                    <a:ext uri="{9D8B030D-6E8A-4147-A177-3AD203B41FA5}">
                      <a16:colId xmlns:a16="http://schemas.microsoft.com/office/drawing/2014/main" val="3850128225"/>
                    </a:ext>
                  </a:extLst>
                </a:gridCol>
                <a:gridCol w="1508210">
                  <a:extLst>
                    <a:ext uri="{9D8B030D-6E8A-4147-A177-3AD203B41FA5}">
                      <a16:colId xmlns:a16="http://schemas.microsoft.com/office/drawing/2014/main" val="3601142775"/>
                    </a:ext>
                  </a:extLst>
                </a:gridCol>
              </a:tblGrid>
              <a:tr h="35559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7/1/20 ‐ 6/30/21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7/1/21 ‐ 12/31/21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SUBRECIPIENT TOTAL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61688"/>
                  </a:ext>
                </a:extLst>
              </a:tr>
              <a:tr h="7924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 ALLOWED PER YEAR, PER PRIME AWARD</a:t>
                      </a:r>
                    </a:p>
                  </a:txBody>
                  <a:tcPr marL="146304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$ 5,650,000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$ 3,851,188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$ 9,501,188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91224"/>
                  </a:ext>
                </a:extLst>
              </a:tr>
              <a:tr h="7924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PROPOSAL BUDGETS</a:t>
                      </a:r>
                    </a:p>
                  </a:txBody>
                  <a:tcPr marL="25603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$ 3,672,049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$ 3,860,266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$ 7,532,315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77231"/>
                  </a:ext>
                </a:extLst>
              </a:tr>
              <a:tr h="7924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AVAILABLE_  ALLOWED (‐ MINUS ‐) PROPOSAL BUDGETS</a:t>
                      </a:r>
                    </a:p>
                  </a:txBody>
                  <a:tcPr marL="146304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$ 1,977,951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-$ 9,078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$ 1,968,873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59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9F8F59-6B3D-428D-99B1-7C7088484ADA}"/>
              </a:ext>
            </a:extLst>
          </p:cNvPr>
          <p:cNvSpPr txBox="1"/>
          <p:nvPr/>
        </p:nvSpPr>
        <p:spPr>
          <a:xfrm>
            <a:off x="4579057" y="945813"/>
            <a:ext cx="3843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Investment Breakdown by FY1 and FY2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9FC884-0FC9-4063-9CDB-7E076CC53053}"/>
              </a:ext>
            </a:extLst>
          </p:cNvPr>
          <p:cNvCxnSpPr>
            <a:cxnSpLocks/>
          </p:cNvCxnSpPr>
          <p:nvPr/>
        </p:nvCxnSpPr>
        <p:spPr>
          <a:xfrm flipV="1">
            <a:off x="7660640" y="4695725"/>
            <a:ext cx="1056641" cy="1552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C59C04-04EC-4AFA-8813-6BA14AB33DA3}"/>
              </a:ext>
            </a:extLst>
          </p:cNvPr>
          <p:cNvCxnSpPr>
            <a:cxnSpLocks/>
          </p:cNvCxnSpPr>
          <p:nvPr/>
        </p:nvCxnSpPr>
        <p:spPr>
          <a:xfrm flipV="1">
            <a:off x="7447280" y="4585969"/>
            <a:ext cx="2397760" cy="18554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8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4F2AA6-8924-4569-A737-86C3124CF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05081">
            <a:off x="6989394" y="222191"/>
            <a:ext cx="4997126" cy="625964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28DA0-5EF1-4848-BE5C-FAAE5334C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C9A5D-6FCF-4881-8A06-B4E216280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5603">
            <a:off x="329923" y="1537036"/>
            <a:ext cx="3295460" cy="5122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E8572-9CE0-4461-98EB-B6F43A7A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853" y="801512"/>
            <a:ext cx="4730892" cy="1749778"/>
          </a:xfrm>
        </p:spPr>
        <p:txBody>
          <a:bodyPr>
            <a:noAutofit/>
          </a:bodyPr>
          <a:lstStyle/>
          <a:p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Pilot Pathway: </a:t>
            </a:r>
            <a:r>
              <a:rPr lang="en-US" sz="3200" b="1" u="sng" dirty="0">
                <a:effectLst/>
              </a:rPr>
              <a:t>Education – Dual Enrollment Teachers </a:t>
            </a:r>
            <a:br>
              <a:rPr lang="en-US" sz="3200" b="1" u="sng" dirty="0">
                <a:effectLst/>
              </a:rPr>
            </a:br>
            <a:r>
              <a:rPr lang="en-US" sz="3200" b="1" dirty="0"/>
              <a:t>Upskilling Master’s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7B34B-5170-45D6-94A9-E4C0655F17D4}"/>
              </a:ext>
            </a:extLst>
          </p:cNvPr>
          <p:cNvSpPr txBox="1"/>
          <p:nvPr/>
        </p:nvSpPr>
        <p:spPr>
          <a:xfrm>
            <a:off x="4820356" y="451556"/>
            <a:ext cx="197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B9F74-F26E-4E70-B561-FD8A3C1FD5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955" b="10033"/>
          <a:stretch/>
        </p:blipFill>
        <p:spPr>
          <a:xfrm>
            <a:off x="1930251" y="3429000"/>
            <a:ext cx="8787465" cy="25101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8E3C30-B5E1-447D-98EE-6A43F3555B2E}"/>
              </a:ext>
            </a:extLst>
          </p:cNvPr>
          <p:cNvSpPr txBox="1"/>
          <p:nvPr/>
        </p:nvSpPr>
        <p:spPr>
          <a:xfrm>
            <a:off x="3850094" y="6211669"/>
            <a:ext cx="541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 Central, Clovis, Fresno &amp; Sanger USDs #75</a:t>
            </a:r>
          </a:p>
          <a:p>
            <a:r>
              <a:rPr lang="en-US" dirty="0"/>
              <a:t>2.0 Fowler, Madera, Washington, Yosemite USDs #40</a:t>
            </a:r>
          </a:p>
        </p:txBody>
      </p:sp>
    </p:spTree>
    <p:extLst>
      <p:ext uri="{BB962C8B-B14F-4D97-AF65-F5344CB8AC3E}">
        <p14:creationId xmlns:p14="http://schemas.microsoft.com/office/powerpoint/2010/main" val="868365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0070C0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no K16 Collab ppt October 2 2020" id="{4643EE65-4B65-4434-8D19-BA5D2B7F9727}" vid="{0FB1EC9B-1A9B-4E22-BB20-BCDA11B518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2889</Words>
  <Application>Microsoft Office PowerPoint</Application>
  <PresentationFormat>Widescreen</PresentationFormat>
  <Paragraphs>463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Corbel</vt:lpstr>
      <vt:lpstr>Courier New</vt:lpstr>
      <vt:lpstr>Ink Free</vt:lpstr>
      <vt:lpstr>Noto Sans Symbols</vt:lpstr>
      <vt:lpstr>Open Sans</vt:lpstr>
      <vt:lpstr>Symbol</vt:lpstr>
      <vt:lpstr>Times New Roman</vt:lpstr>
      <vt:lpstr>Parallax</vt:lpstr>
      <vt:lpstr>PowerPoint Presentation</vt:lpstr>
      <vt:lpstr>PowerPoint Presentation</vt:lpstr>
      <vt:lpstr>Governor’s Council for Postsecondary Education Website  https://www.capostsecondaryforall.org</vt:lpstr>
      <vt:lpstr>PowerPoint Presentation</vt:lpstr>
      <vt:lpstr>Collaborative Partner 2yr Pilot Pathway Projects</vt:lpstr>
      <vt:lpstr>PowerPoint Presentation</vt:lpstr>
      <vt:lpstr>PowerPoint Presentation</vt:lpstr>
      <vt:lpstr>PowerPoint Presentation</vt:lpstr>
      <vt:lpstr> Pilot Pathway: Education – Dual Enrollment Teachers  Upskilling Master’s</vt:lpstr>
      <vt:lpstr>PowerPoint Presentation</vt:lpstr>
      <vt:lpstr>Key Deadlines</vt:lpstr>
      <vt:lpstr>Progress Report 1 –  Due March 19, 2021 Part I:Narrative Part II: Quantitative &amp; Qualitative Outcomes to 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Karri M. Hammerstrom</dc:creator>
  <cp:lastModifiedBy>Karri M. Hammerstrom</cp:lastModifiedBy>
  <cp:revision>35</cp:revision>
  <dcterms:created xsi:type="dcterms:W3CDTF">2021-01-29T23:38:26Z</dcterms:created>
  <dcterms:modified xsi:type="dcterms:W3CDTF">2021-02-06T00:44:49Z</dcterms:modified>
</cp:coreProperties>
</file>